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6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7" r:id="rId6"/>
    <p:sldId id="292" r:id="rId7"/>
    <p:sldId id="279" r:id="rId8"/>
    <p:sldId id="325" r:id="rId9"/>
    <p:sldId id="276" r:id="rId10"/>
    <p:sldId id="298" r:id="rId11"/>
    <p:sldId id="288" r:id="rId12"/>
    <p:sldId id="289" r:id="rId13"/>
    <p:sldId id="261" r:id="rId14"/>
    <p:sldId id="258" r:id="rId15"/>
    <p:sldId id="327" r:id="rId16"/>
    <p:sldId id="262" r:id="rId17"/>
    <p:sldId id="331" r:id="rId18"/>
    <p:sldId id="265" r:id="rId19"/>
    <p:sldId id="330" r:id="rId20"/>
    <p:sldId id="286" r:id="rId21"/>
    <p:sldId id="280" r:id="rId22"/>
    <p:sldId id="281" r:id="rId23"/>
    <p:sldId id="282" r:id="rId24"/>
    <p:sldId id="283" r:id="rId25"/>
    <p:sldId id="294" r:id="rId26"/>
    <p:sldId id="326" r:id="rId27"/>
    <p:sldId id="285" r:id="rId28"/>
    <p:sldId id="329" r:id="rId29"/>
    <p:sldId id="275" r:id="rId30"/>
    <p:sldId id="332" r:id="rId31"/>
    <p:sldId id="272" r:id="rId32"/>
  </p:sldIdLst>
  <p:sldSz cx="24387175" cy="13716000"/>
  <p:notesSz cx="7010400" cy="9296400"/>
  <p:defaultTextStyle>
    <a:defPPr>
      <a:defRPr lang="en-US"/>
    </a:defPPr>
    <a:lvl1pPr marL="0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038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069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101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139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0170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4202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2276" algn="l" defTabSz="91403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8425" userDrawn="1">
          <p15:clr>
            <a:srgbClr val="A4A3A4"/>
          </p15:clr>
        </p15:guide>
        <p15:guide id="8" pos="15289" userDrawn="1">
          <p15:clr>
            <a:srgbClr val="A4A3A4"/>
          </p15:clr>
        </p15:guide>
        <p15:guide id="9" orient="horz" pos="4248" userDrawn="1">
          <p15:clr>
            <a:srgbClr val="A4A3A4"/>
          </p15:clr>
        </p15:guide>
        <p15:guide id="10" orient="horz" pos="8592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orient="horz" pos="1128" userDrawn="1">
          <p15:clr>
            <a:srgbClr val="A4A3A4"/>
          </p15:clr>
        </p15:guide>
        <p15:guide id="13" orient="horz" pos="5280" userDrawn="1">
          <p15:clr>
            <a:srgbClr val="A4A3A4"/>
          </p15:clr>
        </p15:guide>
        <p15:guide id="14" orient="horz" pos="3096" userDrawn="1">
          <p15:clr>
            <a:srgbClr val="A4A3A4"/>
          </p15:clr>
        </p15:guide>
        <p15:guide id="15" orient="horz" pos="3816" userDrawn="1">
          <p15:clr>
            <a:srgbClr val="A4A3A4"/>
          </p15:clr>
        </p15:guide>
        <p15:guide id="16" pos="1249" userDrawn="1">
          <p15:clr>
            <a:srgbClr val="A4A3A4"/>
          </p15:clr>
        </p15:guide>
        <p15:guide id="17" pos="2688" userDrawn="1">
          <p15:clr>
            <a:srgbClr val="A4A3A4"/>
          </p15:clr>
        </p15:guide>
        <p15:guide id="19" pos="1440" userDrawn="1">
          <p15:clr>
            <a:srgbClr val="A4A3A4"/>
          </p15:clr>
        </p15:guide>
        <p15:guide id="20" pos="1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Nayda" initials="SN" lastIdx="1" clrIdx="0">
    <p:extLst>
      <p:ext uri="{19B8F6BF-5375-455C-9EA6-DF929625EA0E}">
        <p15:presenceInfo xmlns:p15="http://schemas.microsoft.com/office/powerpoint/2012/main" userId="S::snayda@libertyhealth.com::8545eaf2-a35b-4044-b7ee-652dfddd59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FA"/>
    <a:srgbClr val="3977B0"/>
    <a:srgbClr val="8AA3BB"/>
    <a:srgbClr val="1A467F"/>
    <a:srgbClr val="375D99"/>
    <a:srgbClr val="E2EAF0"/>
    <a:srgbClr val="CED7E2"/>
    <a:srgbClr val="CFD9E3"/>
    <a:srgbClr val="DAE1EA"/>
    <a:srgbClr val="0D4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63597-7997-4906-BA0A-51D1548D61C2}" v="2" dt="2023-09-25T13:50:59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6" autoAdjust="0"/>
    <p:restoredTop sz="96327" autoAdjust="0"/>
  </p:normalViewPr>
  <p:slideViewPr>
    <p:cSldViewPr snapToGrid="0">
      <p:cViewPr varScale="1">
        <p:scale>
          <a:sx n="64" d="100"/>
          <a:sy n="64" d="100"/>
        </p:scale>
        <p:origin x="256" y="176"/>
      </p:cViewPr>
      <p:guideLst>
        <p:guide pos="8425"/>
        <p:guide pos="15289"/>
        <p:guide orient="horz" pos="4248"/>
        <p:guide orient="horz" pos="8592"/>
        <p:guide orient="horz"/>
        <p:guide orient="horz" pos="1128"/>
        <p:guide orient="horz" pos="5280"/>
        <p:guide orient="horz" pos="3096"/>
        <p:guide orient="horz" pos="3816"/>
        <p:guide pos="1249"/>
        <p:guide pos="2688"/>
        <p:guide pos="1440"/>
        <p:guide pos="1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42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5400" b="1" dirty="0">
                <a:solidFill>
                  <a:srgbClr val="0D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en-US" sz="5400" b="1" baseline="0" dirty="0">
                <a:solidFill>
                  <a:srgbClr val="0D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D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ISTs Pending</a:t>
            </a:r>
            <a:r>
              <a:rPr lang="en-US" sz="5400" b="1" baseline="0" dirty="0">
                <a:solidFill>
                  <a:srgbClr val="0D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Placement</a:t>
            </a:r>
            <a:r>
              <a:rPr lang="en-US" sz="5400" b="1" dirty="0">
                <a:solidFill>
                  <a:srgbClr val="0D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(2013-2023)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28760917110989E-2"/>
          <c:y val="0.13972153551412056"/>
          <c:w val="0.86926989795144893"/>
          <c:h val="0.69705303029353782"/>
        </c:manualLayout>
      </c:layout>
      <c:scatterChart>
        <c:scatterStyle val="lineMarker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xVal>
            <c:numRef>
              <c:f>'[graphs for San Bern JBCT 2022.xlsx]Sheet1'!$C$97:$C$107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xVal>
          <c:yVal>
            <c:numRef>
              <c:f>'[graphs for San Bern JBCT 2022.xlsx]Sheet1'!$D$97:$D$107</c:f>
              <c:numCache>
                <c:formatCode>General</c:formatCode>
                <c:ptCount val="11"/>
                <c:pt idx="0">
                  <c:v>372</c:v>
                </c:pt>
                <c:pt idx="1">
                  <c:v>426</c:v>
                </c:pt>
                <c:pt idx="2">
                  <c:v>379</c:v>
                </c:pt>
                <c:pt idx="3">
                  <c:v>613</c:v>
                </c:pt>
                <c:pt idx="4">
                  <c:v>713</c:v>
                </c:pt>
                <c:pt idx="5">
                  <c:v>815</c:v>
                </c:pt>
                <c:pt idx="6">
                  <c:v>844</c:v>
                </c:pt>
                <c:pt idx="7">
                  <c:v>1428</c:v>
                </c:pt>
                <c:pt idx="8">
                  <c:v>1722</c:v>
                </c:pt>
                <c:pt idx="9">
                  <c:v>1474</c:v>
                </c:pt>
                <c:pt idx="10">
                  <c:v>1148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B8-4E6E-9BC7-28927A5D5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1748688"/>
        <c:axId val="266983616"/>
      </c:scatterChart>
      <c:valAx>
        <c:axId val="1031748688"/>
        <c:scaling>
          <c:orientation val="minMax"/>
          <c:max val="2023"/>
          <c:min val="20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6983616"/>
        <c:crosses val="autoZero"/>
        <c:crossBetween val="midCat"/>
        <c:majorUnit val="1"/>
        <c:minorUnit val="0.2"/>
      </c:valAx>
      <c:valAx>
        <c:axId val="266983616"/>
        <c:scaling>
          <c:orientation val="minMax"/>
          <c:max val="18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1748688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09C7F-3ABF-48C3-A07E-72F547684CF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A7FE37-D377-459A-94C0-36CAD82B69F8}">
      <dgm:prSet custT="1"/>
      <dgm:spPr/>
      <dgm:t>
        <a:bodyPr/>
        <a:lstStyle/>
        <a:p>
          <a:pPr>
            <a:buSzPts val="1000"/>
            <a:buFont typeface="Arial" panose="020B0604020202020204" pitchFamily="34" charset="0"/>
            <a:buChar char="•"/>
          </a:pPr>
          <a:r>
            <a: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Nationally, 25% increase individuals who are Incompetent to Stand Trial (IST) from 1999 to 2005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54818-9F22-49FD-98D4-C6DA31422889}" type="parTrans" cxnId="{97A26DD0-2556-4AF5-BFFB-4FC643152C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25F49-902C-40BA-A0B6-4412D2DE0F47}" type="sibTrans" cxnId="{97A26DD0-2556-4AF5-BFFB-4FC643152C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A7D06-AAC5-40E0-8608-ADCDAFB05C7D}">
      <dgm:prSet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Nationally, 37% increase from 2006 to 2014</a:t>
          </a:r>
        </a:p>
      </dgm:t>
    </dgm:pt>
    <dgm:pt modelId="{259AF6F4-039B-4D7E-A549-78F793E239A2}" type="parTrans" cxnId="{E984FFD9-8371-4FF4-9A53-4D73B926F1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B3AE4-B56D-4976-9E88-79ED11A1801D}" type="sibTrans" cxnId="{E984FFD9-8371-4FF4-9A53-4D73B926F1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1B0D0-D114-40B3-B159-9FD6998BE899}">
      <dgm:prSet custT="1"/>
      <dgm:spPr/>
      <dgm:t>
        <a:bodyPr/>
        <a:lstStyle/>
        <a:p>
          <a:r>
            <a: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Since 2014, even higher rates of IST increases!</a:t>
          </a:r>
        </a:p>
      </dgm:t>
    </dgm:pt>
    <dgm:pt modelId="{1579EB57-970D-4E3C-8FBC-BC73FA6FBA5C}" type="parTrans" cxnId="{6030805A-19F7-4E62-8F6D-236BB307B1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8718D-C9A1-4448-8209-2927B0632186}" type="sibTrans" cxnId="{6030805A-19F7-4E62-8F6D-236BB307B1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18693-85DB-AB4A-B5F6-E98A04D5F7B5}" type="pres">
      <dgm:prSet presAssocID="{F2509C7F-3ABF-48C3-A07E-72F547684CFA}" presName="vert0" presStyleCnt="0">
        <dgm:presLayoutVars>
          <dgm:dir/>
          <dgm:animOne val="branch"/>
          <dgm:animLvl val="lvl"/>
        </dgm:presLayoutVars>
      </dgm:prSet>
      <dgm:spPr/>
    </dgm:pt>
    <dgm:pt modelId="{5186F95A-D0F5-8E44-B46C-3380812CC9C3}" type="pres">
      <dgm:prSet presAssocID="{66A7FE37-D377-459A-94C0-36CAD82B69F8}" presName="thickLine" presStyleLbl="alignNode1" presStyleIdx="0" presStyleCnt="3"/>
      <dgm:spPr/>
    </dgm:pt>
    <dgm:pt modelId="{56538B7B-521A-A449-B398-CF78AD05F9D9}" type="pres">
      <dgm:prSet presAssocID="{66A7FE37-D377-459A-94C0-36CAD82B69F8}" presName="horz1" presStyleCnt="0"/>
      <dgm:spPr/>
    </dgm:pt>
    <dgm:pt modelId="{B05612A5-F5CE-1942-86F4-06DA64E68487}" type="pres">
      <dgm:prSet presAssocID="{66A7FE37-D377-459A-94C0-36CAD82B69F8}" presName="tx1" presStyleLbl="revTx" presStyleIdx="0" presStyleCnt="3" custScaleX="500000"/>
      <dgm:spPr/>
    </dgm:pt>
    <dgm:pt modelId="{051A22F9-BF60-5C42-9210-475266A56DDD}" type="pres">
      <dgm:prSet presAssocID="{66A7FE37-D377-459A-94C0-36CAD82B69F8}" presName="vert1" presStyleCnt="0"/>
      <dgm:spPr/>
    </dgm:pt>
    <dgm:pt modelId="{5E27235D-A2F9-4B40-82FC-E7557AB0EA0E}" type="pres">
      <dgm:prSet presAssocID="{DBAA7D06-AAC5-40E0-8608-ADCDAFB05C7D}" presName="thickLine" presStyleLbl="alignNode1" presStyleIdx="1" presStyleCnt="3"/>
      <dgm:spPr/>
    </dgm:pt>
    <dgm:pt modelId="{1CDF7F8B-A5B9-4E7E-B199-6A13CD2DE14E}" type="pres">
      <dgm:prSet presAssocID="{DBAA7D06-AAC5-40E0-8608-ADCDAFB05C7D}" presName="horz1" presStyleCnt="0"/>
      <dgm:spPr/>
    </dgm:pt>
    <dgm:pt modelId="{379AF100-7B58-4C1D-AF9E-9E8BD445D64D}" type="pres">
      <dgm:prSet presAssocID="{DBAA7D06-AAC5-40E0-8608-ADCDAFB05C7D}" presName="tx1" presStyleLbl="revTx" presStyleIdx="1" presStyleCnt="3" custScaleX="500000"/>
      <dgm:spPr/>
    </dgm:pt>
    <dgm:pt modelId="{255B2A39-FF67-4613-AE4E-0EF45C2BB5EB}" type="pres">
      <dgm:prSet presAssocID="{DBAA7D06-AAC5-40E0-8608-ADCDAFB05C7D}" presName="vert1" presStyleCnt="0"/>
      <dgm:spPr/>
    </dgm:pt>
    <dgm:pt modelId="{4364F226-2E1A-4FB2-BB38-EF346F2FDFE3}" type="pres">
      <dgm:prSet presAssocID="{E991B0D0-D114-40B3-B159-9FD6998BE899}" presName="thickLine" presStyleLbl="alignNode1" presStyleIdx="2" presStyleCnt="3"/>
      <dgm:spPr/>
    </dgm:pt>
    <dgm:pt modelId="{14D40D61-9F29-406D-83AC-D76647E95013}" type="pres">
      <dgm:prSet presAssocID="{E991B0D0-D114-40B3-B159-9FD6998BE899}" presName="horz1" presStyleCnt="0"/>
      <dgm:spPr/>
    </dgm:pt>
    <dgm:pt modelId="{4B97A8CD-38AA-498E-ABA0-7EE6F3D7157E}" type="pres">
      <dgm:prSet presAssocID="{E991B0D0-D114-40B3-B159-9FD6998BE899}" presName="tx1" presStyleLbl="revTx" presStyleIdx="2" presStyleCnt="3" custScaleX="500000"/>
      <dgm:spPr/>
    </dgm:pt>
    <dgm:pt modelId="{E3372117-8D39-4B95-9319-164091516D76}" type="pres">
      <dgm:prSet presAssocID="{E991B0D0-D114-40B3-B159-9FD6998BE899}" presName="vert1" presStyleCnt="0"/>
      <dgm:spPr/>
    </dgm:pt>
  </dgm:ptLst>
  <dgm:cxnLst>
    <dgm:cxn modelId="{7D02A104-CFBD-5B48-B9D5-1BC57633D12E}" type="presOf" srcId="{66A7FE37-D377-459A-94C0-36CAD82B69F8}" destId="{B05612A5-F5CE-1942-86F4-06DA64E68487}" srcOrd="0" destOrd="0" presId="urn:microsoft.com/office/officeart/2008/layout/LinedList"/>
    <dgm:cxn modelId="{6030805A-19F7-4E62-8F6D-236BB307B1B9}" srcId="{F2509C7F-3ABF-48C3-A07E-72F547684CFA}" destId="{E991B0D0-D114-40B3-B159-9FD6998BE899}" srcOrd="2" destOrd="0" parTransId="{1579EB57-970D-4E3C-8FBC-BC73FA6FBA5C}" sibTransId="{6EC8718D-C9A1-4448-8209-2927B0632186}"/>
    <dgm:cxn modelId="{8274345C-B50F-487E-A7E8-C04AF4D9B247}" type="presOf" srcId="{DBAA7D06-AAC5-40E0-8608-ADCDAFB05C7D}" destId="{379AF100-7B58-4C1D-AF9E-9E8BD445D64D}" srcOrd="0" destOrd="0" presId="urn:microsoft.com/office/officeart/2008/layout/LinedList"/>
    <dgm:cxn modelId="{19784B63-9AF2-41A4-A414-3F0FA1B91376}" type="presOf" srcId="{E991B0D0-D114-40B3-B159-9FD6998BE899}" destId="{4B97A8CD-38AA-498E-ABA0-7EE6F3D7157E}" srcOrd="0" destOrd="0" presId="urn:microsoft.com/office/officeart/2008/layout/LinedList"/>
    <dgm:cxn modelId="{97A26DD0-2556-4AF5-BFFB-4FC643152C7E}" srcId="{F2509C7F-3ABF-48C3-A07E-72F547684CFA}" destId="{66A7FE37-D377-459A-94C0-36CAD82B69F8}" srcOrd="0" destOrd="0" parTransId="{5CE54818-9F22-49FD-98D4-C6DA31422889}" sibTransId="{CD925F49-902C-40BA-A0B6-4412D2DE0F47}"/>
    <dgm:cxn modelId="{840C6DD4-C05D-D94C-A75A-F86B5BD667C4}" type="presOf" srcId="{F2509C7F-3ABF-48C3-A07E-72F547684CFA}" destId="{9FE18693-85DB-AB4A-B5F6-E98A04D5F7B5}" srcOrd="0" destOrd="0" presId="urn:microsoft.com/office/officeart/2008/layout/LinedList"/>
    <dgm:cxn modelId="{E984FFD9-8371-4FF4-9A53-4D73B926F1A0}" srcId="{F2509C7F-3ABF-48C3-A07E-72F547684CFA}" destId="{DBAA7D06-AAC5-40E0-8608-ADCDAFB05C7D}" srcOrd="1" destOrd="0" parTransId="{259AF6F4-039B-4D7E-A549-78F793E239A2}" sibTransId="{8BFB3AE4-B56D-4976-9E88-79ED11A1801D}"/>
    <dgm:cxn modelId="{021D98B0-A19F-6A4A-952F-309569A905A7}" type="presParOf" srcId="{9FE18693-85DB-AB4A-B5F6-E98A04D5F7B5}" destId="{5186F95A-D0F5-8E44-B46C-3380812CC9C3}" srcOrd="0" destOrd="0" presId="urn:microsoft.com/office/officeart/2008/layout/LinedList"/>
    <dgm:cxn modelId="{1EA92D06-69F5-2548-86C1-E8DB99EC33F9}" type="presParOf" srcId="{9FE18693-85DB-AB4A-B5F6-E98A04D5F7B5}" destId="{56538B7B-521A-A449-B398-CF78AD05F9D9}" srcOrd="1" destOrd="0" presId="urn:microsoft.com/office/officeart/2008/layout/LinedList"/>
    <dgm:cxn modelId="{011372F0-6114-2045-BFA8-EF30399E0345}" type="presParOf" srcId="{56538B7B-521A-A449-B398-CF78AD05F9D9}" destId="{B05612A5-F5CE-1942-86F4-06DA64E68487}" srcOrd="0" destOrd="0" presId="urn:microsoft.com/office/officeart/2008/layout/LinedList"/>
    <dgm:cxn modelId="{8E256C4D-B93D-FD41-990E-4CA497ADC929}" type="presParOf" srcId="{56538B7B-521A-A449-B398-CF78AD05F9D9}" destId="{051A22F9-BF60-5C42-9210-475266A56DDD}" srcOrd="1" destOrd="0" presId="urn:microsoft.com/office/officeart/2008/layout/LinedList"/>
    <dgm:cxn modelId="{C88BBFB3-1384-4F26-8B93-F1416CE924CE}" type="presParOf" srcId="{9FE18693-85DB-AB4A-B5F6-E98A04D5F7B5}" destId="{5E27235D-A2F9-4B40-82FC-E7557AB0EA0E}" srcOrd="2" destOrd="0" presId="urn:microsoft.com/office/officeart/2008/layout/LinedList"/>
    <dgm:cxn modelId="{21E75143-CA28-4306-A8BF-FADA24E52DB0}" type="presParOf" srcId="{9FE18693-85DB-AB4A-B5F6-E98A04D5F7B5}" destId="{1CDF7F8B-A5B9-4E7E-B199-6A13CD2DE14E}" srcOrd="3" destOrd="0" presId="urn:microsoft.com/office/officeart/2008/layout/LinedList"/>
    <dgm:cxn modelId="{0E75B60C-FD36-4CCE-BDC7-9E8ACF2591D9}" type="presParOf" srcId="{1CDF7F8B-A5B9-4E7E-B199-6A13CD2DE14E}" destId="{379AF100-7B58-4C1D-AF9E-9E8BD445D64D}" srcOrd="0" destOrd="0" presId="urn:microsoft.com/office/officeart/2008/layout/LinedList"/>
    <dgm:cxn modelId="{4F7A55B3-E0C5-421D-AC06-D00489CB68EF}" type="presParOf" srcId="{1CDF7F8B-A5B9-4E7E-B199-6A13CD2DE14E}" destId="{255B2A39-FF67-4613-AE4E-0EF45C2BB5EB}" srcOrd="1" destOrd="0" presId="urn:microsoft.com/office/officeart/2008/layout/LinedList"/>
    <dgm:cxn modelId="{2327DD36-CF54-44F2-9D8E-E707B64D9DAD}" type="presParOf" srcId="{9FE18693-85DB-AB4A-B5F6-E98A04D5F7B5}" destId="{4364F226-2E1A-4FB2-BB38-EF346F2FDFE3}" srcOrd="4" destOrd="0" presId="urn:microsoft.com/office/officeart/2008/layout/LinedList"/>
    <dgm:cxn modelId="{A411B3E0-A979-472E-B546-7B64B1439A56}" type="presParOf" srcId="{9FE18693-85DB-AB4A-B5F6-E98A04D5F7B5}" destId="{14D40D61-9F29-406D-83AC-D76647E95013}" srcOrd="5" destOrd="0" presId="urn:microsoft.com/office/officeart/2008/layout/LinedList"/>
    <dgm:cxn modelId="{7A1C4D70-CFC0-4682-B608-734E7E3F5D3D}" type="presParOf" srcId="{14D40D61-9F29-406D-83AC-D76647E95013}" destId="{4B97A8CD-38AA-498E-ABA0-7EE6F3D7157E}" srcOrd="0" destOrd="0" presId="urn:microsoft.com/office/officeart/2008/layout/LinedList"/>
    <dgm:cxn modelId="{5A4A700F-271A-4426-8239-E185CAE1B843}" type="presParOf" srcId="{14D40D61-9F29-406D-83AC-D76647E95013}" destId="{E3372117-8D39-4B95-9319-164091516D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FC62E-EB4A-4645-BBED-32E583E9E01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692DDC-ED3C-425C-BF5A-5B53E8BE5954}">
      <dgm:prSet/>
      <dgm:spPr/>
      <dgm:t>
        <a:bodyPr/>
        <a:lstStyle/>
        <a:p>
          <a:r>
            <a:rPr lang="en-US" b="0" i="0" baseline="0" dirty="0"/>
            <a:t>VA Forensic Unit at Riverside Reg Jail 1997 - 2003</a:t>
          </a:r>
          <a:endParaRPr lang="en-US" dirty="0"/>
        </a:p>
      </dgm:t>
    </dgm:pt>
    <dgm:pt modelId="{5B5B6AD7-10B7-4A0C-A4FC-58BB7966CFEE}" type="parTrans" cxnId="{06F777CA-44FC-4F25-9600-B8901FBD3F66}">
      <dgm:prSet/>
      <dgm:spPr/>
      <dgm:t>
        <a:bodyPr/>
        <a:lstStyle/>
        <a:p>
          <a:endParaRPr lang="en-US"/>
        </a:p>
      </dgm:t>
    </dgm:pt>
    <dgm:pt modelId="{98C381E7-0102-4C60-BAE4-A21880BD6D9A}" type="sibTrans" cxnId="{06F777CA-44FC-4F25-9600-B8901FBD3F66}">
      <dgm:prSet/>
      <dgm:spPr/>
      <dgm:t>
        <a:bodyPr/>
        <a:lstStyle/>
        <a:p>
          <a:endParaRPr lang="en-US"/>
        </a:p>
      </dgm:t>
    </dgm:pt>
    <dgm:pt modelId="{16B328F8-468D-4DD7-B9C7-5744D1625448}">
      <dgm:prSet/>
      <dgm:spPr/>
      <dgm:t>
        <a:bodyPr/>
        <a:lstStyle/>
        <a:p>
          <a:r>
            <a:rPr lang="en-US" b="0" i="0" baseline="0"/>
            <a:t>CA Restoration of Competency (ROC) 2010 - 2017</a:t>
          </a:r>
          <a:endParaRPr lang="en-US"/>
        </a:p>
      </dgm:t>
    </dgm:pt>
    <dgm:pt modelId="{7E49E5CA-5659-4400-8F0F-E64EA194A3FF}" type="parTrans" cxnId="{D27339F7-3E2B-4FB3-B171-C85FE77167A8}">
      <dgm:prSet/>
      <dgm:spPr/>
      <dgm:t>
        <a:bodyPr/>
        <a:lstStyle/>
        <a:p>
          <a:endParaRPr lang="en-US"/>
        </a:p>
      </dgm:t>
    </dgm:pt>
    <dgm:pt modelId="{73ACCAD9-82C7-47AC-9F62-BB8A53669361}" type="sibTrans" cxnId="{D27339F7-3E2B-4FB3-B171-C85FE77167A8}">
      <dgm:prSet/>
      <dgm:spPr/>
      <dgm:t>
        <a:bodyPr/>
        <a:lstStyle/>
        <a:p>
          <a:endParaRPr lang="en-US"/>
        </a:p>
      </dgm:t>
    </dgm:pt>
    <dgm:pt modelId="{5C760B56-178A-4D84-BDDE-216EA56F4ED9}">
      <dgm:prSet/>
      <dgm:spPr/>
      <dgm:t>
        <a:bodyPr/>
        <a:lstStyle/>
        <a:p>
          <a:r>
            <a:rPr lang="en-US" b="0" i="0" baseline="0"/>
            <a:t>CA Jail Based Competency Treatment (JBCT) 2015 - Present</a:t>
          </a:r>
          <a:endParaRPr lang="en-US"/>
        </a:p>
      </dgm:t>
    </dgm:pt>
    <dgm:pt modelId="{48C71318-5917-44CA-ADF0-66234E0ABD7F}" type="parTrans" cxnId="{AE7AF76D-94D3-4CD0-AE23-7537FD2EF20F}">
      <dgm:prSet/>
      <dgm:spPr/>
      <dgm:t>
        <a:bodyPr/>
        <a:lstStyle/>
        <a:p>
          <a:endParaRPr lang="en-US"/>
        </a:p>
      </dgm:t>
    </dgm:pt>
    <dgm:pt modelId="{284DB37E-521A-428E-881E-EDEC27BE197F}" type="sibTrans" cxnId="{AE7AF76D-94D3-4CD0-AE23-7537FD2EF20F}">
      <dgm:prSet/>
      <dgm:spPr/>
      <dgm:t>
        <a:bodyPr/>
        <a:lstStyle/>
        <a:p>
          <a:endParaRPr lang="en-US"/>
        </a:p>
      </dgm:t>
    </dgm:pt>
    <dgm:pt modelId="{C5751601-38B3-42B3-A7CE-82DF873E5123}">
      <dgm:prSet/>
      <dgm:spPr/>
      <dgm:t>
        <a:bodyPr/>
        <a:lstStyle/>
        <a:p>
          <a:r>
            <a:rPr lang="en-US" b="0" i="0" baseline="0"/>
            <a:t>CA Off Ramping 2021 - canceled</a:t>
          </a:r>
          <a:endParaRPr lang="en-US"/>
        </a:p>
      </dgm:t>
    </dgm:pt>
    <dgm:pt modelId="{ED875365-45A0-43CD-BFDE-6E81E1FE0A70}" type="parTrans" cxnId="{EA2FE605-BFE8-44F0-8545-CD445D979A94}">
      <dgm:prSet/>
      <dgm:spPr/>
      <dgm:t>
        <a:bodyPr/>
        <a:lstStyle/>
        <a:p>
          <a:endParaRPr lang="en-US"/>
        </a:p>
      </dgm:t>
    </dgm:pt>
    <dgm:pt modelId="{D8AA912A-F374-46B1-BC3D-FE60355E890B}" type="sibTrans" cxnId="{EA2FE605-BFE8-44F0-8545-CD445D979A94}">
      <dgm:prSet/>
      <dgm:spPr/>
      <dgm:t>
        <a:bodyPr/>
        <a:lstStyle/>
        <a:p>
          <a:endParaRPr lang="en-US"/>
        </a:p>
      </dgm:t>
    </dgm:pt>
    <dgm:pt modelId="{72A48999-572A-4F5C-8157-CC7452B4FEEE}">
      <dgm:prSet/>
      <dgm:spPr/>
      <dgm:t>
        <a:bodyPr/>
        <a:lstStyle/>
        <a:p>
          <a:r>
            <a:rPr lang="en-US" b="0" i="0" baseline="0"/>
            <a:t>CA Early Access and Stabilization Services (EASS) 2022 - Present</a:t>
          </a:r>
          <a:endParaRPr lang="en-US"/>
        </a:p>
      </dgm:t>
    </dgm:pt>
    <dgm:pt modelId="{96D07972-3A80-4858-B781-560CD98D0E2C}" type="parTrans" cxnId="{3F4A35B4-9A52-492F-B86F-01A71F4C6C17}">
      <dgm:prSet/>
      <dgm:spPr/>
      <dgm:t>
        <a:bodyPr/>
        <a:lstStyle/>
        <a:p>
          <a:endParaRPr lang="en-US"/>
        </a:p>
      </dgm:t>
    </dgm:pt>
    <dgm:pt modelId="{E9C0A0C5-DABE-4248-9450-4CDBA94D51B8}" type="sibTrans" cxnId="{3F4A35B4-9A52-492F-B86F-01A71F4C6C17}">
      <dgm:prSet/>
      <dgm:spPr/>
      <dgm:t>
        <a:bodyPr/>
        <a:lstStyle/>
        <a:p>
          <a:endParaRPr lang="en-US"/>
        </a:p>
      </dgm:t>
    </dgm:pt>
    <dgm:pt modelId="{A9653144-5167-4F28-8F0C-9CA8009888BB}">
      <dgm:prSet/>
      <dgm:spPr/>
      <dgm:t>
        <a:bodyPr/>
        <a:lstStyle/>
        <a:p>
          <a:r>
            <a:rPr lang="en-US" b="0" i="0" baseline="0"/>
            <a:t>IN Jail Based Competency Restoration (JBCR) Pending</a:t>
          </a:r>
          <a:endParaRPr lang="en-US"/>
        </a:p>
      </dgm:t>
    </dgm:pt>
    <dgm:pt modelId="{8D658048-6C93-4C1D-9C06-B12F78D2353B}" type="parTrans" cxnId="{106FB2BD-9DC7-4456-B500-0D871F6B8E3E}">
      <dgm:prSet/>
      <dgm:spPr/>
      <dgm:t>
        <a:bodyPr/>
        <a:lstStyle/>
        <a:p>
          <a:endParaRPr lang="en-US"/>
        </a:p>
      </dgm:t>
    </dgm:pt>
    <dgm:pt modelId="{7F88D571-8693-4AD6-954C-5864A75B337A}" type="sibTrans" cxnId="{106FB2BD-9DC7-4456-B500-0D871F6B8E3E}">
      <dgm:prSet/>
      <dgm:spPr/>
      <dgm:t>
        <a:bodyPr/>
        <a:lstStyle/>
        <a:p>
          <a:endParaRPr lang="en-US"/>
        </a:p>
      </dgm:t>
    </dgm:pt>
    <dgm:pt modelId="{97D09632-530C-8C4D-BCD8-111951807A35}" type="pres">
      <dgm:prSet presAssocID="{1A3FC62E-EB4A-4645-BBED-32E583E9E014}" presName="vert0" presStyleCnt="0">
        <dgm:presLayoutVars>
          <dgm:dir/>
          <dgm:animOne val="branch"/>
          <dgm:animLvl val="lvl"/>
        </dgm:presLayoutVars>
      </dgm:prSet>
      <dgm:spPr/>
    </dgm:pt>
    <dgm:pt modelId="{907E1310-B85D-7A4C-8F5C-C65E944D1D8C}" type="pres">
      <dgm:prSet presAssocID="{75692DDC-ED3C-425C-BF5A-5B53E8BE5954}" presName="thickLine" presStyleLbl="alignNode1" presStyleIdx="0" presStyleCnt="6"/>
      <dgm:spPr/>
    </dgm:pt>
    <dgm:pt modelId="{B3619B9C-802D-974F-B7B5-ABBBDEFCA922}" type="pres">
      <dgm:prSet presAssocID="{75692DDC-ED3C-425C-BF5A-5B53E8BE5954}" presName="horz1" presStyleCnt="0"/>
      <dgm:spPr/>
    </dgm:pt>
    <dgm:pt modelId="{BE0DA3A1-0157-EF4D-A39F-B7853742918B}" type="pres">
      <dgm:prSet presAssocID="{75692DDC-ED3C-425C-BF5A-5B53E8BE5954}" presName="tx1" presStyleLbl="revTx" presStyleIdx="0" presStyleCnt="6"/>
      <dgm:spPr/>
    </dgm:pt>
    <dgm:pt modelId="{283ED7FE-6FCA-F744-8235-855315C4C895}" type="pres">
      <dgm:prSet presAssocID="{75692DDC-ED3C-425C-BF5A-5B53E8BE5954}" presName="vert1" presStyleCnt="0"/>
      <dgm:spPr/>
    </dgm:pt>
    <dgm:pt modelId="{3F809567-44FE-D048-A1E1-50CF8B64C8A5}" type="pres">
      <dgm:prSet presAssocID="{16B328F8-468D-4DD7-B9C7-5744D1625448}" presName="thickLine" presStyleLbl="alignNode1" presStyleIdx="1" presStyleCnt="6"/>
      <dgm:spPr/>
    </dgm:pt>
    <dgm:pt modelId="{FF062372-B923-824E-98C4-5401540DA38D}" type="pres">
      <dgm:prSet presAssocID="{16B328F8-468D-4DD7-B9C7-5744D1625448}" presName="horz1" presStyleCnt="0"/>
      <dgm:spPr/>
    </dgm:pt>
    <dgm:pt modelId="{350465CD-A36D-4E40-B587-32C6CFEB27C9}" type="pres">
      <dgm:prSet presAssocID="{16B328F8-468D-4DD7-B9C7-5744D1625448}" presName="tx1" presStyleLbl="revTx" presStyleIdx="1" presStyleCnt="6"/>
      <dgm:spPr/>
    </dgm:pt>
    <dgm:pt modelId="{F107A7EB-505E-624F-AD1C-1DA45F5D0EA5}" type="pres">
      <dgm:prSet presAssocID="{16B328F8-468D-4DD7-B9C7-5744D1625448}" presName="vert1" presStyleCnt="0"/>
      <dgm:spPr/>
    </dgm:pt>
    <dgm:pt modelId="{029DDB83-D289-5340-9B36-F2A53A59744F}" type="pres">
      <dgm:prSet presAssocID="{5C760B56-178A-4D84-BDDE-216EA56F4ED9}" presName="thickLine" presStyleLbl="alignNode1" presStyleIdx="2" presStyleCnt="6"/>
      <dgm:spPr/>
    </dgm:pt>
    <dgm:pt modelId="{DE5359EA-BA01-274E-8E17-1AF952F25A1D}" type="pres">
      <dgm:prSet presAssocID="{5C760B56-178A-4D84-BDDE-216EA56F4ED9}" presName="horz1" presStyleCnt="0"/>
      <dgm:spPr/>
    </dgm:pt>
    <dgm:pt modelId="{EC6D360B-4F0D-2741-9CA1-B05A04F0567C}" type="pres">
      <dgm:prSet presAssocID="{5C760B56-178A-4D84-BDDE-216EA56F4ED9}" presName="tx1" presStyleLbl="revTx" presStyleIdx="2" presStyleCnt="6"/>
      <dgm:spPr/>
    </dgm:pt>
    <dgm:pt modelId="{15046B3D-9EDB-334D-90F7-76B525ED1809}" type="pres">
      <dgm:prSet presAssocID="{5C760B56-178A-4D84-BDDE-216EA56F4ED9}" presName="vert1" presStyleCnt="0"/>
      <dgm:spPr/>
    </dgm:pt>
    <dgm:pt modelId="{88F571BE-8F20-E641-9699-079D0811F24F}" type="pres">
      <dgm:prSet presAssocID="{C5751601-38B3-42B3-A7CE-82DF873E5123}" presName="thickLine" presStyleLbl="alignNode1" presStyleIdx="3" presStyleCnt="6"/>
      <dgm:spPr/>
    </dgm:pt>
    <dgm:pt modelId="{A22410D3-744A-6245-AB35-91352B763E02}" type="pres">
      <dgm:prSet presAssocID="{C5751601-38B3-42B3-A7CE-82DF873E5123}" presName="horz1" presStyleCnt="0"/>
      <dgm:spPr/>
    </dgm:pt>
    <dgm:pt modelId="{74B720A6-A5E3-3449-9C2E-0D070D4BCF23}" type="pres">
      <dgm:prSet presAssocID="{C5751601-38B3-42B3-A7CE-82DF873E5123}" presName="tx1" presStyleLbl="revTx" presStyleIdx="3" presStyleCnt="6"/>
      <dgm:spPr/>
    </dgm:pt>
    <dgm:pt modelId="{CA12A900-00D8-7140-AF49-3E8B7FB83CA5}" type="pres">
      <dgm:prSet presAssocID="{C5751601-38B3-42B3-A7CE-82DF873E5123}" presName="vert1" presStyleCnt="0"/>
      <dgm:spPr/>
    </dgm:pt>
    <dgm:pt modelId="{6923D6A5-6338-EE40-9375-4BDC967BA56C}" type="pres">
      <dgm:prSet presAssocID="{72A48999-572A-4F5C-8157-CC7452B4FEEE}" presName="thickLine" presStyleLbl="alignNode1" presStyleIdx="4" presStyleCnt="6"/>
      <dgm:spPr/>
    </dgm:pt>
    <dgm:pt modelId="{D5BAB8AA-5783-C242-BAF8-75C0D5269CFB}" type="pres">
      <dgm:prSet presAssocID="{72A48999-572A-4F5C-8157-CC7452B4FEEE}" presName="horz1" presStyleCnt="0"/>
      <dgm:spPr/>
    </dgm:pt>
    <dgm:pt modelId="{2556D371-74A0-5A48-BF95-CFA0BFBEA397}" type="pres">
      <dgm:prSet presAssocID="{72A48999-572A-4F5C-8157-CC7452B4FEEE}" presName="tx1" presStyleLbl="revTx" presStyleIdx="4" presStyleCnt="6"/>
      <dgm:spPr/>
    </dgm:pt>
    <dgm:pt modelId="{B151169C-AECB-C847-961C-E62733C2AFD4}" type="pres">
      <dgm:prSet presAssocID="{72A48999-572A-4F5C-8157-CC7452B4FEEE}" presName="vert1" presStyleCnt="0"/>
      <dgm:spPr/>
    </dgm:pt>
    <dgm:pt modelId="{7516F66A-2F04-314B-98AD-A4C18827D6E6}" type="pres">
      <dgm:prSet presAssocID="{A9653144-5167-4F28-8F0C-9CA8009888BB}" presName="thickLine" presStyleLbl="alignNode1" presStyleIdx="5" presStyleCnt="6"/>
      <dgm:spPr/>
    </dgm:pt>
    <dgm:pt modelId="{73067BB4-767A-D949-A2AF-DCF8AC323930}" type="pres">
      <dgm:prSet presAssocID="{A9653144-5167-4F28-8F0C-9CA8009888BB}" presName="horz1" presStyleCnt="0"/>
      <dgm:spPr/>
    </dgm:pt>
    <dgm:pt modelId="{DE13FFFB-C5D7-AB42-AC3C-FC0605859557}" type="pres">
      <dgm:prSet presAssocID="{A9653144-5167-4F28-8F0C-9CA8009888BB}" presName="tx1" presStyleLbl="revTx" presStyleIdx="5" presStyleCnt="6"/>
      <dgm:spPr/>
    </dgm:pt>
    <dgm:pt modelId="{C0CEEEA5-AFB6-1441-A2EF-A96C28D0DD1C}" type="pres">
      <dgm:prSet presAssocID="{A9653144-5167-4F28-8F0C-9CA8009888BB}" presName="vert1" presStyleCnt="0"/>
      <dgm:spPr/>
    </dgm:pt>
  </dgm:ptLst>
  <dgm:cxnLst>
    <dgm:cxn modelId="{EA2FE605-BFE8-44F0-8545-CD445D979A94}" srcId="{1A3FC62E-EB4A-4645-BBED-32E583E9E014}" destId="{C5751601-38B3-42B3-A7CE-82DF873E5123}" srcOrd="3" destOrd="0" parTransId="{ED875365-45A0-43CD-BFDE-6E81E1FE0A70}" sibTransId="{D8AA912A-F374-46B1-BC3D-FE60355E890B}"/>
    <dgm:cxn modelId="{2401402C-2611-8C49-BC95-911F9C070D7F}" type="presOf" srcId="{72A48999-572A-4F5C-8157-CC7452B4FEEE}" destId="{2556D371-74A0-5A48-BF95-CFA0BFBEA397}" srcOrd="0" destOrd="0" presId="urn:microsoft.com/office/officeart/2008/layout/LinedList"/>
    <dgm:cxn modelId="{89246534-EE35-4942-B528-9C6BC01812E5}" type="presOf" srcId="{75692DDC-ED3C-425C-BF5A-5B53E8BE5954}" destId="{BE0DA3A1-0157-EF4D-A39F-B7853742918B}" srcOrd="0" destOrd="0" presId="urn:microsoft.com/office/officeart/2008/layout/LinedList"/>
    <dgm:cxn modelId="{AE7AF76D-94D3-4CD0-AE23-7537FD2EF20F}" srcId="{1A3FC62E-EB4A-4645-BBED-32E583E9E014}" destId="{5C760B56-178A-4D84-BDDE-216EA56F4ED9}" srcOrd="2" destOrd="0" parTransId="{48C71318-5917-44CA-ADF0-66234E0ABD7F}" sibTransId="{284DB37E-521A-428E-881E-EDEC27BE197F}"/>
    <dgm:cxn modelId="{31A79877-F99C-7940-86F5-C6ECA664D2C5}" type="presOf" srcId="{16B328F8-468D-4DD7-B9C7-5744D1625448}" destId="{350465CD-A36D-4E40-B587-32C6CFEB27C9}" srcOrd="0" destOrd="0" presId="urn:microsoft.com/office/officeart/2008/layout/LinedList"/>
    <dgm:cxn modelId="{0FE2C07E-E440-644F-887F-A556A05D8035}" type="presOf" srcId="{1A3FC62E-EB4A-4645-BBED-32E583E9E014}" destId="{97D09632-530C-8C4D-BCD8-111951807A35}" srcOrd="0" destOrd="0" presId="urn:microsoft.com/office/officeart/2008/layout/LinedList"/>
    <dgm:cxn modelId="{3F4A35B4-9A52-492F-B86F-01A71F4C6C17}" srcId="{1A3FC62E-EB4A-4645-BBED-32E583E9E014}" destId="{72A48999-572A-4F5C-8157-CC7452B4FEEE}" srcOrd="4" destOrd="0" parTransId="{96D07972-3A80-4858-B781-560CD98D0E2C}" sibTransId="{E9C0A0C5-DABE-4248-9450-4CDBA94D51B8}"/>
    <dgm:cxn modelId="{106FB2BD-9DC7-4456-B500-0D871F6B8E3E}" srcId="{1A3FC62E-EB4A-4645-BBED-32E583E9E014}" destId="{A9653144-5167-4F28-8F0C-9CA8009888BB}" srcOrd="5" destOrd="0" parTransId="{8D658048-6C93-4C1D-9C06-B12F78D2353B}" sibTransId="{7F88D571-8693-4AD6-954C-5864A75B337A}"/>
    <dgm:cxn modelId="{06F777CA-44FC-4F25-9600-B8901FBD3F66}" srcId="{1A3FC62E-EB4A-4645-BBED-32E583E9E014}" destId="{75692DDC-ED3C-425C-BF5A-5B53E8BE5954}" srcOrd="0" destOrd="0" parTransId="{5B5B6AD7-10B7-4A0C-A4FC-58BB7966CFEE}" sibTransId="{98C381E7-0102-4C60-BAE4-A21880BD6D9A}"/>
    <dgm:cxn modelId="{157499D2-105D-BF4D-B3D9-D99DE4527F65}" type="presOf" srcId="{C5751601-38B3-42B3-A7CE-82DF873E5123}" destId="{74B720A6-A5E3-3449-9C2E-0D070D4BCF23}" srcOrd="0" destOrd="0" presId="urn:microsoft.com/office/officeart/2008/layout/LinedList"/>
    <dgm:cxn modelId="{C3C860E2-3A2B-C242-8442-B55954A7AD34}" type="presOf" srcId="{A9653144-5167-4F28-8F0C-9CA8009888BB}" destId="{DE13FFFB-C5D7-AB42-AC3C-FC0605859557}" srcOrd="0" destOrd="0" presId="urn:microsoft.com/office/officeart/2008/layout/LinedList"/>
    <dgm:cxn modelId="{6FC048E3-09FB-E646-9A9F-75BF36FAEB99}" type="presOf" srcId="{5C760B56-178A-4D84-BDDE-216EA56F4ED9}" destId="{EC6D360B-4F0D-2741-9CA1-B05A04F0567C}" srcOrd="0" destOrd="0" presId="urn:microsoft.com/office/officeart/2008/layout/LinedList"/>
    <dgm:cxn modelId="{D27339F7-3E2B-4FB3-B171-C85FE77167A8}" srcId="{1A3FC62E-EB4A-4645-BBED-32E583E9E014}" destId="{16B328F8-468D-4DD7-B9C7-5744D1625448}" srcOrd="1" destOrd="0" parTransId="{7E49E5CA-5659-4400-8F0F-E64EA194A3FF}" sibTransId="{73ACCAD9-82C7-47AC-9F62-BB8A53669361}"/>
    <dgm:cxn modelId="{233A0286-C5EB-B945-821E-42DFB4520C0C}" type="presParOf" srcId="{97D09632-530C-8C4D-BCD8-111951807A35}" destId="{907E1310-B85D-7A4C-8F5C-C65E944D1D8C}" srcOrd="0" destOrd="0" presId="urn:microsoft.com/office/officeart/2008/layout/LinedList"/>
    <dgm:cxn modelId="{ED5D00A0-8568-1347-A064-C7DC3A013BFC}" type="presParOf" srcId="{97D09632-530C-8C4D-BCD8-111951807A35}" destId="{B3619B9C-802D-974F-B7B5-ABBBDEFCA922}" srcOrd="1" destOrd="0" presId="urn:microsoft.com/office/officeart/2008/layout/LinedList"/>
    <dgm:cxn modelId="{A376DBF9-83D8-B642-B80B-C80B98397FBF}" type="presParOf" srcId="{B3619B9C-802D-974F-B7B5-ABBBDEFCA922}" destId="{BE0DA3A1-0157-EF4D-A39F-B7853742918B}" srcOrd="0" destOrd="0" presId="urn:microsoft.com/office/officeart/2008/layout/LinedList"/>
    <dgm:cxn modelId="{6A4729A1-4AF3-AC41-BEAC-BDEB0B2BBDA4}" type="presParOf" srcId="{B3619B9C-802D-974F-B7B5-ABBBDEFCA922}" destId="{283ED7FE-6FCA-F744-8235-855315C4C895}" srcOrd="1" destOrd="0" presId="urn:microsoft.com/office/officeart/2008/layout/LinedList"/>
    <dgm:cxn modelId="{534EE92C-D1A8-B347-A71E-3039D20F1D51}" type="presParOf" srcId="{97D09632-530C-8C4D-BCD8-111951807A35}" destId="{3F809567-44FE-D048-A1E1-50CF8B64C8A5}" srcOrd="2" destOrd="0" presId="urn:microsoft.com/office/officeart/2008/layout/LinedList"/>
    <dgm:cxn modelId="{9D280D58-EFC2-C54A-9528-B80A2E6D70BA}" type="presParOf" srcId="{97D09632-530C-8C4D-BCD8-111951807A35}" destId="{FF062372-B923-824E-98C4-5401540DA38D}" srcOrd="3" destOrd="0" presId="urn:microsoft.com/office/officeart/2008/layout/LinedList"/>
    <dgm:cxn modelId="{436E090E-FEC7-BE4F-8F60-2B3FBE9FAD77}" type="presParOf" srcId="{FF062372-B923-824E-98C4-5401540DA38D}" destId="{350465CD-A36D-4E40-B587-32C6CFEB27C9}" srcOrd="0" destOrd="0" presId="urn:microsoft.com/office/officeart/2008/layout/LinedList"/>
    <dgm:cxn modelId="{3243082E-EECE-514A-A9E0-76AB04DA9CC8}" type="presParOf" srcId="{FF062372-B923-824E-98C4-5401540DA38D}" destId="{F107A7EB-505E-624F-AD1C-1DA45F5D0EA5}" srcOrd="1" destOrd="0" presId="urn:microsoft.com/office/officeart/2008/layout/LinedList"/>
    <dgm:cxn modelId="{089BE72F-9E69-B44E-9FA5-A9AEA80ACA5E}" type="presParOf" srcId="{97D09632-530C-8C4D-BCD8-111951807A35}" destId="{029DDB83-D289-5340-9B36-F2A53A59744F}" srcOrd="4" destOrd="0" presId="urn:microsoft.com/office/officeart/2008/layout/LinedList"/>
    <dgm:cxn modelId="{9096878D-EB0B-3E47-B6A1-8F3C8ADFD370}" type="presParOf" srcId="{97D09632-530C-8C4D-BCD8-111951807A35}" destId="{DE5359EA-BA01-274E-8E17-1AF952F25A1D}" srcOrd="5" destOrd="0" presId="urn:microsoft.com/office/officeart/2008/layout/LinedList"/>
    <dgm:cxn modelId="{D15FCC67-32F0-C04E-8BE8-CF97AFE24940}" type="presParOf" srcId="{DE5359EA-BA01-274E-8E17-1AF952F25A1D}" destId="{EC6D360B-4F0D-2741-9CA1-B05A04F0567C}" srcOrd="0" destOrd="0" presId="urn:microsoft.com/office/officeart/2008/layout/LinedList"/>
    <dgm:cxn modelId="{9A51382E-8566-9349-9295-32261C3C0790}" type="presParOf" srcId="{DE5359EA-BA01-274E-8E17-1AF952F25A1D}" destId="{15046B3D-9EDB-334D-90F7-76B525ED1809}" srcOrd="1" destOrd="0" presId="urn:microsoft.com/office/officeart/2008/layout/LinedList"/>
    <dgm:cxn modelId="{B8D5881D-FA96-DF44-892A-DE615E4D6356}" type="presParOf" srcId="{97D09632-530C-8C4D-BCD8-111951807A35}" destId="{88F571BE-8F20-E641-9699-079D0811F24F}" srcOrd="6" destOrd="0" presId="urn:microsoft.com/office/officeart/2008/layout/LinedList"/>
    <dgm:cxn modelId="{5C57D1AE-1334-CA4D-9075-6DBCC55DE7F3}" type="presParOf" srcId="{97D09632-530C-8C4D-BCD8-111951807A35}" destId="{A22410D3-744A-6245-AB35-91352B763E02}" srcOrd="7" destOrd="0" presId="urn:microsoft.com/office/officeart/2008/layout/LinedList"/>
    <dgm:cxn modelId="{14A9369D-F7B3-904C-9D8D-D65D11F21FF8}" type="presParOf" srcId="{A22410D3-744A-6245-AB35-91352B763E02}" destId="{74B720A6-A5E3-3449-9C2E-0D070D4BCF23}" srcOrd="0" destOrd="0" presId="urn:microsoft.com/office/officeart/2008/layout/LinedList"/>
    <dgm:cxn modelId="{290B78EC-B031-5E4B-9F20-A8D11C435684}" type="presParOf" srcId="{A22410D3-744A-6245-AB35-91352B763E02}" destId="{CA12A900-00D8-7140-AF49-3E8B7FB83CA5}" srcOrd="1" destOrd="0" presId="urn:microsoft.com/office/officeart/2008/layout/LinedList"/>
    <dgm:cxn modelId="{15034260-A8AA-414A-A972-AE6D8897C343}" type="presParOf" srcId="{97D09632-530C-8C4D-BCD8-111951807A35}" destId="{6923D6A5-6338-EE40-9375-4BDC967BA56C}" srcOrd="8" destOrd="0" presId="urn:microsoft.com/office/officeart/2008/layout/LinedList"/>
    <dgm:cxn modelId="{3E3DA932-2769-C342-AB5A-87B3C023D18B}" type="presParOf" srcId="{97D09632-530C-8C4D-BCD8-111951807A35}" destId="{D5BAB8AA-5783-C242-BAF8-75C0D5269CFB}" srcOrd="9" destOrd="0" presId="urn:microsoft.com/office/officeart/2008/layout/LinedList"/>
    <dgm:cxn modelId="{F1ADF5D9-7F11-7648-A148-F02C81E8AF3F}" type="presParOf" srcId="{D5BAB8AA-5783-C242-BAF8-75C0D5269CFB}" destId="{2556D371-74A0-5A48-BF95-CFA0BFBEA397}" srcOrd="0" destOrd="0" presId="urn:microsoft.com/office/officeart/2008/layout/LinedList"/>
    <dgm:cxn modelId="{F9336761-86F6-E345-91C3-881492A038CC}" type="presParOf" srcId="{D5BAB8AA-5783-C242-BAF8-75C0D5269CFB}" destId="{B151169C-AECB-C847-961C-E62733C2AFD4}" srcOrd="1" destOrd="0" presId="urn:microsoft.com/office/officeart/2008/layout/LinedList"/>
    <dgm:cxn modelId="{6F7B2B74-D9F5-404D-9F63-E306C644C0AC}" type="presParOf" srcId="{97D09632-530C-8C4D-BCD8-111951807A35}" destId="{7516F66A-2F04-314B-98AD-A4C18827D6E6}" srcOrd="10" destOrd="0" presId="urn:microsoft.com/office/officeart/2008/layout/LinedList"/>
    <dgm:cxn modelId="{CD2A6C1C-392D-0845-8F85-494C8292E677}" type="presParOf" srcId="{97D09632-530C-8C4D-BCD8-111951807A35}" destId="{73067BB4-767A-D949-A2AF-DCF8AC323930}" srcOrd="11" destOrd="0" presId="urn:microsoft.com/office/officeart/2008/layout/LinedList"/>
    <dgm:cxn modelId="{EA9BF68C-CB2C-1C4C-9BDA-0943048EE4DC}" type="presParOf" srcId="{73067BB4-767A-D949-A2AF-DCF8AC323930}" destId="{DE13FFFB-C5D7-AB42-AC3C-FC0605859557}" srcOrd="0" destOrd="0" presId="urn:microsoft.com/office/officeart/2008/layout/LinedList"/>
    <dgm:cxn modelId="{CE380100-65C9-1A46-9F4D-D18BEC1A19D7}" type="presParOf" srcId="{73067BB4-767A-D949-A2AF-DCF8AC323930}" destId="{C0CEEEA5-AFB6-1441-A2EF-A96C28D0DD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A92D4-8B30-4342-99DA-C6375567523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628011C-9890-4808-BB31-C25B3579F484}">
      <dgm:prSet/>
      <dgm:spPr/>
      <dgm:t>
        <a:bodyPr/>
        <a:lstStyle/>
        <a:p>
          <a:r>
            <a:rPr lang="en-US" b="0" i="0" baseline="0"/>
            <a:t>Washington</a:t>
          </a:r>
          <a:endParaRPr lang="en-US"/>
        </a:p>
      </dgm:t>
    </dgm:pt>
    <dgm:pt modelId="{11D29C5D-2D32-4EB2-A924-F88FA79731C6}" type="parTrans" cxnId="{50B64D30-400F-4428-A3FF-30A0F6DB6FAD}">
      <dgm:prSet/>
      <dgm:spPr/>
      <dgm:t>
        <a:bodyPr/>
        <a:lstStyle/>
        <a:p>
          <a:endParaRPr lang="en-US"/>
        </a:p>
      </dgm:t>
    </dgm:pt>
    <dgm:pt modelId="{49D04A1F-3508-4481-B994-42EDA66551B5}" type="sibTrans" cxnId="{50B64D30-400F-4428-A3FF-30A0F6DB6FAD}">
      <dgm:prSet/>
      <dgm:spPr/>
      <dgm:t>
        <a:bodyPr/>
        <a:lstStyle/>
        <a:p>
          <a:endParaRPr lang="en-US"/>
        </a:p>
      </dgm:t>
    </dgm:pt>
    <dgm:pt modelId="{C32BBE17-8F6F-463A-9AB8-A4AC4D01700E}">
      <dgm:prSet/>
      <dgm:spPr/>
      <dgm:t>
        <a:bodyPr/>
        <a:lstStyle/>
        <a:p>
          <a:r>
            <a:rPr lang="en-US" b="0" i="0" baseline="0"/>
            <a:t>Stiavetti</a:t>
          </a:r>
          <a:endParaRPr lang="en-US"/>
        </a:p>
      </dgm:t>
    </dgm:pt>
    <dgm:pt modelId="{88F10101-7FA5-4F89-B752-443B84582BBD}" type="parTrans" cxnId="{3A44058B-062E-4E9E-BA39-D379D179687D}">
      <dgm:prSet/>
      <dgm:spPr/>
      <dgm:t>
        <a:bodyPr/>
        <a:lstStyle/>
        <a:p>
          <a:endParaRPr lang="en-US"/>
        </a:p>
      </dgm:t>
    </dgm:pt>
    <dgm:pt modelId="{FB65ACBD-B1C0-4FEC-B635-6EC01380C822}" type="sibTrans" cxnId="{3A44058B-062E-4E9E-BA39-D379D179687D}">
      <dgm:prSet/>
      <dgm:spPr/>
      <dgm:t>
        <a:bodyPr/>
        <a:lstStyle/>
        <a:p>
          <a:endParaRPr lang="en-US"/>
        </a:p>
      </dgm:t>
    </dgm:pt>
    <dgm:pt modelId="{1031B3B3-3729-0942-BC54-69F7254BB35A}" type="pres">
      <dgm:prSet presAssocID="{CA5A92D4-8B30-4342-99DA-C63755675233}" presName="vert0" presStyleCnt="0">
        <dgm:presLayoutVars>
          <dgm:dir/>
          <dgm:animOne val="branch"/>
          <dgm:animLvl val="lvl"/>
        </dgm:presLayoutVars>
      </dgm:prSet>
      <dgm:spPr/>
    </dgm:pt>
    <dgm:pt modelId="{7F8FD57E-B896-6E47-AECD-5C62B07268EB}" type="pres">
      <dgm:prSet presAssocID="{0628011C-9890-4808-BB31-C25B3579F484}" presName="thickLine" presStyleLbl="alignNode1" presStyleIdx="0" presStyleCnt="2"/>
      <dgm:spPr/>
    </dgm:pt>
    <dgm:pt modelId="{5108A191-511A-9F45-9D0E-689B33DDDB97}" type="pres">
      <dgm:prSet presAssocID="{0628011C-9890-4808-BB31-C25B3579F484}" presName="horz1" presStyleCnt="0"/>
      <dgm:spPr/>
    </dgm:pt>
    <dgm:pt modelId="{B11ACEDE-D3AD-844C-A0E3-4E84D98B76BB}" type="pres">
      <dgm:prSet presAssocID="{0628011C-9890-4808-BB31-C25B3579F484}" presName="tx1" presStyleLbl="revTx" presStyleIdx="0" presStyleCnt="2"/>
      <dgm:spPr/>
    </dgm:pt>
    <dgm:pt modelId="{1E273CA0-6C6E-2D42-84C2-6D6217D7AADC}" type="pres">
      <dgm:prSet presAssocID="{0628011C-9890-4808-BB31-C25B3579F484}" presName="vert1" presStyleCnt="0"/>
      <dgm:spPr/>
    </dgm:pt>
    <dgm:pt modelId="{4A0B5A0F-5FBB-B64F-9091-C76CC9AA6787}" type="pres">
      <dgm:prSet presAssocID="{C32BBE17-8F6F-463A-9AB8-A4AC4D01700E}" presName="thickLine" presStyleLbl="alignNode1" presStyleIdx="1" presStyleCnt="2"/>
      <dgm:spPr/>
    </dgm:pt>
    <dgm:pt modelId="{0B5945A0-AFF5-AD40-9F68-15A557308A63}" type="pres">
      <dgm:prSet presAssocID="{C32BBE17-8F6F-463A-9AB8-A4AC4D01700E}" presName="horz1" presStyleCnt="0"/>
      <dgm:spPr/>
    </dgm:pt>
    <dgm:pt modelId="{55081329-925A-E446-89FA-0F6CFA809E9D}" type="pres">
      <dgm:prSet presAssocID="{C32BBE17-8F6F-463A-9AB8-A4AC4D01700E}" presName="tx1" presStyleLbl="revTx" presStyleIdx="1" presStyleCnt="2"/>
      <dgm:spPr/>
    </dgm:pt>
    <dgm:pt modelId="{4EC904D1-827D-6945-BF8C-5C4ABA233B63}" type="pres">
      <dgm:prSet presAssocID="{C32BBE17-8F6F-463A-9AB8-A4AC4D01700E}" presName="vert1" presStyleCnt="0"/>
      <dgm:spPr/>
    </dgm:pt>
  </dgm:ptLst>
  <dgm:cxnLst>
    <dgm:cxn modelId="{80030B29-8CEA-B145-8222-5B8B6506AAF8}" type="presOf" srcId="{CA5A92D4-8B30-4342-99DA-C63755675233}" destId="{1031B3B3-3729-0942-BC54-69F7254BB35A}" srcOrd="0" destOrd="0" presId="urn:microsoft.com/office/officeart/2008/layout/LinedList"/>
    <dgm:cxn modelId="{50B64D30-400F-4428-A3FF-30A0F6DB6FAD}" srcId="{CA5A92D4-8B30-4342-99DA-C63755675233}" destId="{0628011C-9890-4808-BB31-C25B3579F484}" srcOrd="0" destOrd="0" parTransId="{11D29C5D-2D32-4EB2-A924-F88FA79731C6}" sibTransId="{49D04A1F-3508-4481-B994-42EDA66551B5}"/>
    <dgm:cxn modelId="{55534048-6CA5-9846-89A0-980E0838531E}" type="presOf" srcId="{C32BBE17-8F6F-463A-9AB8-A4AC4D01700E}" destId="{55081329-925A-E446-89FA-0F6CFA809E9D}" srcOrd="0" destOrd="0" presId="urn:microsoft.com/office/officeart/2008/layout/LinedList"/>
    <dgm:cxn modelId="{83266A5F-49D2-5445-9F0D-EC86B26C93AB}" type="presOf" srcId="{0628011C-9890-4808-BB31-C25B3579F484}" destId="{B11ACEDE-D3AD-844C-A0E3-4E84D98B76BB}" srcOrd="0" destOrd="0" presId="urn:microsoft.com/office/officeart/2008/layout/LinedList"/>
    <dgm:cxn modelId="{3A44058B-062E-4E9E-BA39-D379D179687D}" srcId="{CA5A92D4-8B30-4342-99DA-C63755675233}" destId="{C32BBE17-8F6F-463A-9AB8-A4AC4D01700E}" srcOrd="1" destOrd="0" parTransId="{88F10101-7FA5-4F89-B752-443B84582BBD}" sibTransId="{FB65ACBD-B1C0-4FEC-B635-6EC01380C822}"/>
    <dgm:cxn modelId="{60434910-0955-F645-8017-FF44DB792511}" type="presParOf" srcId="{1031B3B3-3729-0942-BC54-69F7254BB35A}" destId="{7F8FD57E-B896-6E47-AECD-5C62B07268EB}" srcOrd="0" destOrd="0" presId="urn:microsoft.com/office/officeart/2008/layout/LinedList"/>
    <dgm:cxn modelId="{146EC46B-0589-874C-AB99-EF20C66C29B7}" type="presParOf" srcId="{1031B3B3-3729-0942-BC54-69F7254BB35A}" destId="{5108A191-511A-9F45-9D0E-689B33DDDB97}" srcOrd="1" destOrd="0" presId="urn:microsoft.com/office/officeart/2008/layout/LinedList"/>
    <dgm:cxn modelId="{C8B90396-6794-5E48-A59F-4AE9C70CE761}" type="presParOf" srcId="{5108A191-511A-9F45-9D0E-689B33DDDB97}" destId="{B11ACEDE-D3AD-844C-A0E3-4E84D98B76BB}" srcOrd="0" destOrd="0" presId="urn:microsoft.com/office/officeart/2008/layout/LinedList"/>
    <dgm:cxn modelId="{B7F9E756-B7FE-7741-84C4-9BCBBBECC04F}" type="presParOf" srcId="{5108A191-511A-9F45-9D0E-689B33DDDB97}" destId="{1E273CA0-6C6E-2D42-84C2-6D6217D7AADC}" srcOrd="1" destOrd="0" presId="urn:microsoft.com/office/officeart/2008/layout/LinedList"/>
    <dgm:cxn modelId="{FB2D5520-84B3-7B41-AD0D-F20E635A6010}" type="presParOf" srcId="{1031B3B3-3729-0942-BC54-69F7254BB35A}" destId="{4A0B5A0F-5FBB-B64F-9091-C76CC9AA6787}" srcOrd="2" destOrd="0" presId="urn:microsoft.com/office/officeart/2008/layout/LinedList"/>
    <dgm:cxn modelId="{C0FB1E9A-5987-B243-B47E-280EE1189230}" type="presParOf" srcId="{1031B3B3-3729-0942-BC54-69F7254BB35A}" destId="{0B5945A0-AFF5-AD40-9F68-15A557308A63}" srcOrd="3" destOrd="0" presId="urn:microsoft.com/office/officeart/2008/layout/LinedList"/>
    <dgm:cxn modelId="{21FF5839-2257-D54E-B717-2B24F33914C4}" type="presParOf" srcId="{0B5945A0-AFF5-AD40-9F68-15A557308A63}" destId="{55081329-925A-E446-89FA-0F6CFA809E9D}" srcOrd="0" destOrd="0" presId="urn:microsoft.com/office/officeart/2008/layout/LinedList"/>
    <dgm:cxn modelId="{59440C00-A218-0347-917F-372EFC0559C7}" type="presParOf" srcId="{0B5945A0-AFF5-AD40-9F68-15A557308A63}" destId="{4EC904D1-827D-6945-BF8C-5C4ABA233B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82D07-16AD-B545-B44A-7F51DE47DB8E}" type="doc">
      <dgm:prSet loTypeId="urn:microsoft.com/office/officeart/2008/layout/VerticalCurvedLis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BD75998-A2E2-5745-BAE7-1102BB87DD4F}">
      <dgm:prSet/>
      <dgm:spPr/>
      <dgm:t>
        <a:bodyPr/>
        <a:lstStyle/>
        <a:p>
          <a:r>
            <a:rPr lang="en-US" b="0" i="0" baseline="0" dirty="0"/>
            <a:t>Individualized clinical encounter – minimal 3 times weekly</a:t>
          </a:r>
          <a:endParaRPr lang="en-US" dirty="0"/>
        </a:p>
      </dgm:t>
    </dgm:pt>
    <dgm:pt modelId="{A0FFF717-4E09-1341-9303-414F026FEC0E}" type="parTrans" cxnId="{ECE5A19A-8738-2043-AA05-75AEEE3183FD}">
      <dgm:prSet/>
      <dgm:spPr/>
      <dgm:t>
        <a:bodyPr/>
        <a:lstStyle/>
        <a:p>
          <a:endParaRPr lang="en-US"/>
        </a:p>
      </dgm:t>
    </dgm:pt>
    <dgm:pt modelId="{43421CA1-7AE6-BD4A-A377-58EEF45A022D}" type="sibTrans" cxnId="{ECE5A19A-8738-2043-AA05-75AEEE3183FD}">
      <dgm:prSet/>
      <dgm:spPr/>
      <dgm:t>
        <a:bodyPr/>
        <a:lstStyle/>
        <a:p>
          <a:endParaRPr lang="en-US"/>
        </a:p>
      </dgm:t>
    </dgm:pt>
    <dgm:pt modelId="{B4B66C51-C0B5-2D48-9926-C87D9DA22D67}">
      <dgm:prSet/>
      <dgm:spPr/>
      <dgm:t>
        <a:bodyPr/>
        <a:lstStyle/>
        <a:p>
          <a:r>
            <a:rPr lang="en-US" b="0" i="0" baseline="0" dirty="0"/>
            <a:t>Weekly psychiatric/mental health assessment &amp; treatment </a:t>
          </a:r>
          <a:endParaRPr lang="en-US" dirty="0"/>
        </a:p>
      </dgm:t>
    </dgm:pt>
    <dgm:pt modelId="{39EB3C06-14A5-B64C-8117-8A195EC2F5B2}" type="parTrans" cxnId="{AC9D619E-CF3D-BE4C-B134-1B03B1F66718}">
      <dgm:prSet/>
      <dgm:spPr/>
      <dgm:t>
        <a:bodyPr/>
        <a:lstStyle/>
        <a:p>
          <a:endParaRPr lang="en-US"/>
        </a:p>
      </dgm:t>
    </dgm:pt>
    <dgm:pt modelId="{1B9C3FC3-638E-874D-A4C6-48B7BF463DF8}" type="sibTrans" cxnId="{AC9D619E-CF3D-BE4C-B134-1B03B1F66718}">
      <dgm:prSet/>
      <dgm:spPr/>
      <dgm:t>
        <a:bodyPr/>
        <a:lstStyle/>
        <a:p>
          <a:endParaRPr lang="en-US"/>
        </a:p>
      </dgm:t>
    </dgm:pt>
    <dgm:pt modelId="{F480BA6D-06B0-0646-A24B-55D4CA442A1C}">
      <dgm:prSet/>
      <dgm:spPr/>
      <dgm:t>
        <a:bodyPr/>
        <a:lstStyle/>
        <a:p>
          <a:r>
            <a:rPr lang="en-US" b="0" i="0" baseline="0" dirty="0"/>
            <a:t>Weekly competency restoration education </a:t>
          </a:r>
          <a:endParaRPr lang="en-US" dirty="0"/>
        </a:p>
      </dgm:t>
    </dgm:pt>
    <dgm:pt modelId="{C405CA66-045D-0549-A71A-41BE6C1F05AA}" type="parTrans" cxnId="{55EE84DE-E35B-574A-B261-96904C9C31F7}">
      <dgm:prSet/>
      <dgm:spPr/>
      <dgm:t>
        <a:bodyPr/>
        <a:lstStyle/>
        <a:p>
          <a:endParaRPr lang="en-US"/>
        </a:p>
      </dgm:t>
    </dgm:pt>
    <dgm:pt modelId="{EBA83CA3-B60B-374F-A3D1-6FD93A05AD54}" type="sibTrans" cxnId="{55EE84DE-E35B-574A-B261-96904C9C31F7}">
      <dgm:prSet/>
      <dgm:spPr/>
      <dgm:t>
        <a:bodyPr/>
        <a:lstStyle/>
        <a:p>
          <a:endParaRPr lang="en-US"/>
        </a:p>
      </dgm:t>
    </dgm:pt>
    <dgm:pt modelId="{EFFE52F6-F150-D349-AF72-A6B235834E81}">
      <dgm:prSet/>
      <dgm:spPr/>
      <dgm:t>
        <a:bodyPr/>
        <a:lstStyle/>
        <a:p>
          <a:r>
            <a:rPr lang="en-US" b="0" i="0" baseline="0" dirty="0"/>
            <a:t>Competency evaluation by psychologist as required by court and as needed</a:t>
          </a:r>
          <a:endParaRPr lang="en-US" dirty="0"/>
        </a:p>
      </dgm:t>
    </dgm:pt>
    <dgm:pt modelId="{2EB0AEB5-FE97-804D-AC37-CD035F264EEC}" type="parTrans" cxnId="{44A78EBD-6FDC-2F42-9990-BF207C04EB18}">
      <dgm:prSet/>
      <dgm:spPr/>
      <dgm:t>
        <a:bodyPr/>
        <a:lstStyle/>
        <a:p>
          <a:endParaRPr lang="en-US"/>
        </a:p>
      </dgm:t>
    </dgm:pt>
    <dgm:pt modelId="{6B7BA383-F435-1344-B054-148EFA1071C3}" type="sibTrans" cxnId="{44A78EBD-6FDC-2F42-9990-BF207C04EB18}">
      <dgm:prSet/>
      <dgm:spPr/>
      <dgm:t>
        <a:bodyPr/>
        <a:lstStyle/>
        <a:p>
          <a:endParaRPr lang="en-US"/>
        </a:p>
      </dgm:t>
    </dgm:pt>
    <dgm:pt modelId="{F4CAD303-69FC-A94F-A7E3-9A45C2A06E38}">
      <dgm:prSet/>
      <dgm:spPr/>
      <dgm:t>
        <a:bodyPr/>
        <a:lstStyle/>
        <a:p>
          <a:r>
            <a:rPr lang="en-US" b="0" i="0" baseline="0" dirty="0"/>
            <a:t>Administration of long-acting injectable medication</a:t>
          </a:r>
          <a:endParaRPr lang="en-US" dirty="0"/>
        </a:p>
      </dgm:t>
    </dgm:pt>
    <dgm:pt modelId="{4BD025CE-CC6D-E44C-9418-4F5B6BBF77F4}" type="parTrans" cxnId="{8AA7AA62-0090-7549-AC62-24B02826AF70}">
      <dgm:prSet/>
      <dgm:spPr/>
      <dgm:t>
        <a:bodyPr/>
        <a:lstStyle/>
        <a:p>
          <a:endParaRPr lang="en-US"/>
        </a:p>
      </dgm:t>
    </dgm:pt>
    <dgm:pt modelId="{5D6634EA-2551-984C-A301-704255826303}" type="sibTrans" cxnId="{8AA7AA62-0090-7549-AC62-24B02826AF70}">
      <dgm:prSet/>
      <dgm:spPr/>
      <dgm:t>
        <a:bodyPr/>
        <a:lstStyle/>
        <a:p>
          <a:endParaRPr lang="en-US"/>
        </a:p>
      </dgm:t>
    </dgm:pt>
    <dgm:pt modelId="{720B2537-74E5-6242-905A-BE4B097A3F30}">
      <dgm:prSet/>
      <dgm:spPr/>
      <dgm:t>
        <a:bodyPr/>
        <a:lstStyle/>
        <a:p>
          <a:r>
            <a:rPr lang="en-US" b="0" i="0" baseline="0" dirty="0"/>
            <a:t>Weekly contact (minimum 3 contacts/week) by Psych Tech/LVN</a:t>
          </a:r>
          <a:endParaRPr lang="en-US" dirty="0"/>
        </a:p>
      </dgm:t>
    </dgm:pt>
    <dgm:pt modelId="{B9A56278-96DF-9347-BDD7-6E870C1B2C21}" type="parTrans" cxnId="{CECBEE18-0253-4F40-8AB1-DE104DA18DCE}">
      <dgm:prSet/>
      <dgm:spPr/>
      <dgm:t>
        <a:bodyPr/>
        <a:lstStyle/>
        <a:p>
          <a:endParaRPr lang="en-US"/>
        </a:p>
      </dgm:t>
    </dgm:pt>
    <dgm:pt modelId="{271174CD-609A-E147-858D-E33C21AC9912}" type="sibTrans" cxnId="{CECBEE18-0253-4F40-8AB1-DE104DA18DCE}">
      <dgm:prSet/>
      <dgm:spPr/>
      <dgm:t>
        <a:bodyPr/>
        <a:lstStyle/>
        <a:p>
          <a:endParaRPr lang="en-US"/>
        </a:p>
      </dgm:t>
    </dgm:pt>
    <dgm:pt modelId="{D638640A-2E36-B84B-9A34-E8DCDB8FE4C2}" type="pres">
      <dgm:prSet presAssocID="{74E82D07-16AD-B545-B44A-7F51DE47DB8E}" presName="Name0" presStyleCnt="0">
        <dgm:presLayoutVars>
          <dgm:chMax val="7"/>
          <dgm:chPref val="7"/>
          <dgm:dir/>
        </dgm:presLayoutVars>
      </dgm:prSet>
      <dgm:spPr/>
    </dgm:pt>
    <dgm:pt modelId="{82FCAE4F-354F-A743-92F1-D49D352FF655}" type="pres">
      <dgm:prSet presAssocID="{74E82D07-16AD-B545-B44A-7F51DE47DB8E}" presName="Name1" presStyleCnt="0"/>
      <dgm:spPr/>
    </dgm:pt>
    <dgm:pt modelId="{69574F20-6C0A-544B-83A5-C855F9EF3976}" type="pres">
      <dgm:prSet presAssocID="{74E82D07-16AD-B545-B44A-7F51DE47DB8E}" presName="cycle" presStyleCnt="0"/>
      <dgm:spPr/>
    </dgm:pt>
    <dgm:pt modelId="{387ED82F-61F9-AC4C-B9C8-0ABCCA213086}" type="pres">
      <dgm:prSet presAssocID="{74E82D07-16AD-B545-B44A-7F51DE47DB8E}" presName="srcNode" presStyleLbl="node1" presStyleIdx="0" presStyleCnt="6"/>
      <dgm:spPr/>
    </dgm:pt>
    <dgm:pt modelId="{BC1F811E-F4D0-AB49-9168-222CD915CDF0}" type="pres">
      <dgm:prSet presAssocID="{74E82D07-16AD-B545-B44A-7F51DE47DB8E}" presName="conn" presStyleLbl="parChTrans1D2" presStyleIdx="0" presStyleCnt="1"/>
      <dgm:spPr/>
    </dgm:pt>
    <dgm:pt modelId="{AE5072C1-A48C-DE48-8177-B90D86CAC5C2}" type="pres">
      <dgm:prSet presAssocID="{74E82D07-16AD-B545-B44A-7F51DE47DB8E}" presName="extraNode" presStyleLbl="node1" presStyleIdx="0" presStyleCnt="6"/>
      <dgm:spPr/>
    </dgm:pt>
    <dgm:pt modelId="{E4C14632-7C6D-874B-B761-8308683D40EE}" type="pres">
      <dgm:prSet presAssocID="{74E82D07-16AD-B545-B44A-7F51DE47DB8E}" presName="dstNode" presStyleLbl="node1" presStyleIdx="0" presStyleCnt="6"/>
      <dgm:spPr/>
    </dgm:pt>
    <dgm:pt modelId="{56EABADB-466A-AB4F-B174-1159DF6F0C30}" type="pres">
      <dgm:prSet presAssocID="{3BD75998-A2E2-5745-BAE7-1102BB87DD4F}" presName="text_1" presStyleLbl="node1" presStyleIdx="0" presStyleCnt="6">
        <dgm:presLayoutVars>
          <dgm:bulletEnabled val="1"/>
        </dgm:presLayoutVars>
      </dgm:prSet>
      <dgm:spPr/>
    </dgm:pt>
    <dgm:pt modelId="{07B665A7-0D3C-B34C-A8A2-5D32544CFF59}" type="pres">
      <dgm:prSet presAssocID="{3BD75998-A2E2-5745-BAE7-1102BB87DD4F}" presName="accent_1" presStyleCnt="0"/>
      <dgm:spPr/>
    </dgm:pt>
    <dgm:pt modelId="{F3CA2CF1-E656-044E-8EB9-EB4262C60D72}" type="pres">
      <dgm:prSet presAssocID="{3BD75998-A2E2-5745-BAE7-1102BB87DD4F}" presName="accentRepeatNode" presStyleLbl="solidFgAcc1" presStyleIdx="0" presStyleCnt="6"/>
      <dgm:spPr/>
    </dgm:pt>
    <dgm:pt modelId="{D64F0473-53D4-D347-851C-6A15683BD03A}" type="pres">
      <dgm:prSet presAssocID="{B4B66C51-C0B5-2D48-9926-C87D9DA22D67}" presName="text_2" presStyleLbl="node1" presStyleIdx="1" presStyleCnt="6">
        <dgm:presLayoutVars>
          <dgm:bulletEnabled val="1"/>
        </dgm:presLayoutVars>
      </dgm:prSet>
      <dgm:spPr/>
    </dgm:pt>
    <dgm:pt modelId="{A29F69EB-C4E0-4049-995A-411C4FC8C0A9}" type="pres">
      <dgm:prSet presAssocID="{B4B66C51-C0B5-2D48-9926-C87D9DA22D67}" presName="accent_2" presStyleCnt="0"/>
      <dgm:spPr/>
    </dgm:pt>
    <dgm:pt modelId="{4E246BED-EE84-B647-8900-7F63C4909B84}" type="pres">
      <dgm:prSet presAssocID="{B4B66C51-C0B5-2D48-9926-C87D9DA22D67}" presName="accentRepeatNode" presStyleLbl="solidFgAcc1" presStyleIdx="1" presStyleCnt="6"/>
      <dgm:spPr/>
    </dgm:pt>
    <dgm:pt modelId="{7ACBA486-C52C-FE40-BB71-0D7EF1301993}" type="pres">
      <dgm:prSet presAssocID="{F480BA6D-06B0-0646-A24B-55D4CA442A1C}" presName="text_3" presStyleLbl="node1" presStyleIdx="2" presStyleCnt="6">
        <dgm:presLayoutVars>
          <dgm:bulletEnabled val="1"/>
        </dgm:presLayoutVars>
      </dgm:prSet>
      <dgm:spPr/>
    </dgm:pt>
    <dgm:pt modelId="{7366650F-0D68-BD43-9093-9D6711839292}" type="pres">
      <dgm:prSet presAssocID="{F480BA6D-06B0-0646-A24B-55D4CA442A1C}" presName="accent_3" presStyleCnt="0"/>
      <dgm:spPr/>
    </dgm:pt>
    <dgm:pt modelId="{0A8B3FB0-A20F-9948-ABFD-9998B02C9F6C}" type="pres">
      <dgm:prSet presAssocID="{F480BA6D-06B0-0646-A24B-55D4CA442A1C}" presName="accentRepeatNode" presStyleLbl="solidFgAcc1" presStyleIdx="2" presStyleCnt="6"/>
      <dgm:spPr/>
    </dgm:pt>
    <dgm:pt modelId="{34AD0E1F-98DC-0C47-A71C-D9E44048C198}" type="pres">
      <dgm:prSet presAssocID="{EFFE52F6-F150-D349-AF72-A6B235834E81}" presName="text_4" presStyleLbl="node1" presStyleIdx="3" presStyleCnt="6">
        <dgm:presLayoutVars>
          <dgm:bulletEnabled val="1"/>
        </dgm:presLayoutVars>
      </dgm:prSet>
      <dgm:spPr/>
    </dgm:pt>
    <dgm:pt modelId="{AE19AA50-809C-F24A-B835-3E001684F69E}" type="pres">
      <dgm:prSet presAssocID="{EFFE52F6-F150-D349-AF72-A6B235834E81}" presName="accent_4" presStyleCnt="0"/>
      <dgm:spPr/>
    </dgm:pt>
    <dgm:pt modelId="{0FAF0A41-D000-884C-8795-E82F34A8B557}" type="pres">
      <dgm:prSet presAssocID="{EFFE52F6-F150-D349-AF72-A6B235834E81}" presName="accentRepeatNode" presStyleLbl="solidFgAcc1" presStyleIdx="3" presStyleCnt="6"/>
      <dgm:spPr/>
    </dgm:pt>
    <dgm:pt modelId="{B8FEAF4F-1905-DB48-9984-CE8A1CD7B248}" type="pres">
      <dgm:prSet presAssocID="{F4CAD303-69FC-A94F-A7E3-9A45C2A06E38}" presName="text_5" presStyleLbl="node1" presStyleIdx="4" presStyleCnt="6">
        <dgm:presLayoutVars>
          <dgm:bulletEnabled val="1"/>
        </dgm:presLayoutVars>
      </dgm:prSet>
      <dgm:spPr/>
    </dgm:pt>
    <dgm:pt modelId="{67D8F496-D2A4-874C-A140-3DAB7E1FE51F}" type="pres">
      <dgm:prSet presAssocID="{F4CAD303-69FC-A94F-A7E3-9A45C2A06E38}" presName="accent_5" presStyleCnt="0"/>
      <dgm:spPr/>
    </dgm:pt>
    <dgm:pt modelId="{846EC66A-508A-4943-B1A4-FF1941E2F549}" type="pres">
      <dgm:prSet presAssocID="{F4CAD303-69FC-A94F-A7E3-9A45C2A06E38}" presName="accentRepeatNode" presStyleLbl="solidFgAcc1" presStyleIdx="4" presStyleCnt="6"/>
      <dgm:spPr/>
    </dgm:pt>
    <dgm:pt modelId="{F2B72B28-55B7-CE4E-9B1B-046EB14031A8}" type="pres">
      <dgm:prSet presAssocID="{720B2537-74E5-6242-905A-BE4B097A3F30}" presName="text_6" presStyleLbl="node1" presStyleIdx="5" presStyleCnt="6">
        <dgm:presLayoutVars>
          <dgm:bulletEnabled val="1"/>
        </dgm:presLayoutVars>
      </dgm:prSet>
      <dgm:spPr/>
    </dgm:pt>
    <dgm:pt modelId="{9836A423-0D40-0449-B442-BE935359AC9B}" type="pres">
      <dgm:prSet presAssocID="{720B2537-74E5-6242-905A-BE4B097A3F30}" presName="accent_6" presStyleCnt="0"/>
      <dgm:spPr/>
    </dgm:pt>
    <dgm:pt modelId="{70A9C2D2-77AE-5C44-8466-1A0E649728E0}" type="pres">
      <dgm:prSet presAssocID="{720B2537-74E5-6242-905A-BE4B097A3F30}" presName="accentRepeatNode" presStyleLbl="solidFgAcc1" presStyleIdx="5" presStyleCnt="6"/>
      <dgm:spPr/>
    </dgm:pt>
  </dgm:ptLst>
  <dgm:cxnLst>
    <dgm:cxn modelId="{75DE8002-6FB1-7045-B862-72F5001EA4DE}" type="presOf" srcId="{F4CAD303-69FC-A94F-A7E3-9A45C2A06E38}" destId="{B8FEAF4F-1905-DB48-9984-CE8A1CD7B248}" srcOrd="0" destOrd="0" presId="urn:microsoft.com/office/officeart/2008/layout/VerticalCurvedList"/>
    <dgm:cxn modelId="{CECBEE18-0253-4F40-8AB1-DE104DA18DCE}" srcId="{74E82D07-16AD-B545-B44A-7F51DE47DB8E}" destId="{720B2537-74E5-6242-905A-BE4B097A3F30}" srcOrd="5" destOrd="0" parTransId="{B9A56278-96DF-9347-BDD7-6E870C1B2C21}" sibTransId="{271174CD-609A-E147-858D-E33C21AC9912}"/>
    <dgm:cxn modelId="{87B6161B-20E0-9E45-8FDC-AC69F5958635}" type="presOf" srcId="{3BD75998-A2E2-5745-BAE7-1102BB87DD4F}" destId="{56EABADB-466A-AB4F-B174-1159DF6F0C30}" srcOrd="0" destOrd="0" presId="urn:microsoft.com/office/officeart/2008/layout/VerticalCurvedList"/>
    <dgm:cxn modelId="{DDCF5B59-6635-4047-9DCF-DC14D9CF0CA2}" type="presOf" srcId="{EFFE52F6-F150-D349-AF72-A6B235834E81}" destId="{34AD0E1F-98DC-0C47-A71C-D9E44048C198}" srcOrd="0" destOrd="0" presId="urn:microsoft.com/office/officeart/2008/layout/VerticalCurvedList"/>
    <dgm:cxn modelId="{8AA7AA62-0090-7549-AC62-24B02826AF70}" srcId="{74E82D07-16AD-B545-B44A-7F51DE47DB8E}" destId="{F4CAD303-69FC-A94F-A7E3-9A45C2A06E38}" srcOrd="4" destOrd="0" parTransId="{4BD025CE-CC6D-E44C-9418-4F5B6BBF77F4}" sibTransId="{5D6634EA-2551-984C-A301-704255826303}"/>
    <dgm:cxn modelId="{4DBF6D75-CD03-7048-AB8C-D47BEBF6BBD4}" type="presOf" srcId="{F480BA6D-06B0-0646-A24B-55D4CA442A1C}" destId="{7ACBA486-C52C-FE40-BB71-0D7EF1301993}" srcOrd="0" destOrd="0" presId="urn:microsoft.com/office/officeart/2008/layout/VerticalCurvedList"/>
    <dgm:cxn modelId="{ECE5A19A-8738-2043-AA05-75AEEE3183FD}" srcId="{74E82D07-16AD-B545-B44A-7F51DE47DB8E}" destId="{3BD75998-A2E2-5745-BAE7-1102BB87DD4F}" srcOrd="0" destOrd="0" parTransId="{A0FFF717-4E09-1341-9303-414F026FEC0E}" sibTransId="{43421CA1-7AE6-BD4A-A377-58EEF45A022D}"/>
    <dgm:cxn modelId="{AC9D619E-CF3D-BE4C-B134-1B03B1F66718}" srcId="{74E82D07-16AD-B545-B44A-7F51DE47DB8E}" destId="{B4B66C51-C0B5-2D48-9926-C87D9DA22D67}" srcOrd="1" destOrd="0" parTransId="{39EB3C06-14A5-B64C-8117-8A195EC2F5B2}" sibTransId="{1B9C3FC3-638E-874D-A4C6-48B7BF463DF8}"/>
    <dgm:cxn modelId="{44A78EBD-6FDC-2F42-9990-BF207C04EB18}" srcId="{74E82D07-16AD-B545-B44A-7F51DE47DB8E}" destId="{EFFE52F6-F150-D349-AF72-A6B235834E81}" srcOrd="3" destOrd="0" parTransId="{2EB0AEB5-FE97-804D-AC37-CD035F264EEC}" sibTransId="{6B7BA383-F435-1344-B054-148EFA1071C3}"/>
    <dgm:cxn modelId="{7676A1C0-7AF3-4F43-B5EE-A75C7C7F1FC9}" type="presOf" srcId="{B4B66C51-C0B5-2D48-9926-C87D9DA22D67}" destId="{D64F0473-53D4-D347-851C-6A15683BD03A}" srcOrd="0" destOrd="0" presId="urn:microsoft.com/office/officeart/2008/layout/VerticalCurvedList"/>
    <dgm:cxn modelId="{D5C9DFC4-0AFB-6643-A8CC-357D960EF37B}" type="presOf" srcId="{74E82D07-16AD-B545-B44A-7F51DE47DB8E}" destId="{D638640A-2E36-B84B-9A34-E8DCDB8FE4C2}" srcOrd="0" destOrd="0" presId="urn:microsoft.com/office/officeart/2008/layout/VerticalCurvedList"/>
    <dgm:cxn modelId="{7446E2D1-2200-B242-AEC1-300412C14FA3}" type="presOf" srcId="{720B2537-74E5-6242-905A-BE4B097A3F30}" destId="{F2B72B28-55B7-CE4E-9B1B-046EB14031A8}" srcOrd="0" destOrd="0" presId="urn:microsoft.com/office/officeart/2008/layout/VerticalCurvedList"/>
    <dgm:cxn modelId="{96DF1FDB-9067-EE49-B86D-E6E32A3BDEA7}" type="presOf" srcId="{43421CA1-7AE6-BD4A-A377-58EEF45A022D}" destId="{BC1F811E-F4D0-AB49-9168-222CD915CDF0}" srcOrd="0" destOrd="0" presId="urn:microsoft.com/office/officeart/2008/layout/VerticalCurvedList"/>
    <dgm:cxn modelId="{55EE84DE-E35B-574A-B261-96904C9C31F7}" srcId="{74E82D07-16AD-B545-B44A-7F51DE47DB8E}" destId="{F480BA6D-06B0-0646-A24B-55D4CA442A1C}" srcOrd="2" destOrd="0" parTransId="{C405CA66-045D-0549-A71A-41BE6C1F05AA}" sibTransId="{EBA83CA3-B60B-374F-A3D1-6FD93A05AD54}"/>
    <dgm:cxn modelId="{3327F342-C63E-934F-B69C-3C4F51407133}" type="presParOf" srcId="{D638640A-2E36-B84B-9A34-E8DCDB8FE4C2}" destId="{82FCAE4F-354F-A743-92F1-D49D352FF655}" srcOrd="0" destOrd="0" presId="urn:microsoft.com/office/officeart/2008/layout/VerticalCurvedList"/>
    <dgm:cxn modelId="{FCE49926-5DC2-8848-BBB1-4A3FCB294D22}" type="presParOf" srcId="{82FCAE4F-354F-A743-92F1-D49D352FF655}" destId="{69574F20-6C0A-544B-83A5-C855F9EF3976}" srcOrd="0" destOrd="0" presId="urn:microsoft.com/office/officeart/2008/layout/VerticalCurvedList"/>
    <dgm:cxn modelId="{1438D69D-35A5-D84B-B307-8589A6B3FA88}" type="presParOf" srcId="{69574F20-6C0A-544B-83A5-C855F9EF3976}" destId="{387ED82F-61F9-AC4C-B9C8-0ABCCA213086}" srcOrd="0" destOrd="0" presId="urn:microsoft.com/office/officeart/2008/layout/VerticalCurvedList"/>
    <dgm:cxn modelId="{C01FA025-1C2C-2A46-B330-866F23C0ECB4}" type="presParOf" srcId="{69574F20-6C0A-544B-83A5-C855F9EF3976}" destId="{BC1F811E-F4D0-AB49-9168-222CD915CDF0}" srcOrd="1" destOrd="0" presId="urn:microsoft.com/office/officeart/2008/layout/VerticalCurvedList"/>
    <dgm:cxn modelId="{F51C5B12-2394-DE44-A70B-7A392923CB55}" type="presParOf" srcId="{69574F20-6C0A-544B-83A5-C855F9EF3976}" destId="{AE5072C1-A48C-DE48-8177-B90D86CAC5C2}" srcOrd="2" destOrd="0" presId="urn:microsoft.com/office/officeart/2008/layout/VerticalCurvedList"/>
    <dgm:cxn modelId="{B9F5A2F5-2194-5349-942A-94E4824494D8}" type="presParOf" srcId="{69574F20-6C0A-544B-83A5-C855F9EF3976}" destId="{E4C14632-7C6D-874B-B761-8308683D40EE}" srcOrd="3" destOrd="0" presId="urn:microsoft.com/office/officeart/2008/layout/VerticalCurvedList"/>
    <dgm:cxn modelId="{227BDA84-8964-034C-AD08-693FBC5EFC00}" type="presParOf" srcId="{82FCAE4F-354F-A743-92F1-D49D352FF655}" destId="{56EABADB-466A-AB4F-B174-1159DF6F0C30}" srcOrd="1" destOrd="0" presId="urn:microsoft.com/office/officeart/2008/layout/VerticalCurvedList"/>
    <dgm:cxn modelId="{BE593CE6-FE8C-AA42-946C-594E30550181}" type="presParOf" srcId="{82FCAE4F-354F-A743-92F1-D49D352FF655}" destId="{07B665A7-0D3C-B34C-A8A2-5D32544CFF59}" srcOrd="2" destOrd="0" presId="urn:microsoft.com/office/officeart/2008/layout/VerticalCurvedList"/>
    <dgm:cxn modelId="{730B1909-7404-AD41-A096-2C9939A805D4}" type="presParOf" srcId="{07B665A7-0D3C-B34C-A8A2-5D32544CFF59}" destId="{F3CA2CF1-E656-044E-8EB9-EB4262C60D72}" srcOrd="0" destOrd="0" presId="urn:microsoft.com/office/officeart/2008/layout/VerticalCurvedList"/>
    <dgm:cxn modelId="{258C7365-4DDC-9040-9C4A-2712BC459647}" type="presParOf" srcId="{82FCAE4F-354F-A743-92F1-D49D352FF655}" destId="{D64F0473-53D4-D347-851C-6A15683BD03A}" srcOrd="3" destOrd="0" presId="urn:microsoft.com/office/officeart/2008/layout/VerticalCurvedList"/>
    <dgm:cxn modelId="{C9DFB901-88BD-5D40-A749-515C1E026139}" type="presParOf" srcId="{82FCAE4F-354F-A743-92F1-D49D352FF655}" destId="{A29F69EB-C4E0-4049-995A-411C4FC8C0A9}" srcOrd="4" destOrd="0" presId="urn:microsoft.com/office/officeart/2008/layout/VerticalCurvedList"/>
    <dgm:cxn modelId="{1E7BBCBD-42F6-2B4C-97EB-C683C01D6900}" type="presParOf" srcId="{A29F69EB-C4E0-4049-995A-411C4FC8C0A9}" destId="{4E246BED-EE84-B647-8900-7F63C4909B84}" srcOrd="0" destOrd="0" presId="urn:microsoft.com/office/officeart/2008/layout/VerticalCurvedList"/>
    <dgm:cxn modelId="{48E17637-6F1F-264A-B85B-F1C567CE952F}" type="presParOf" srcId="{82FCAE4F-354F-A743-92F1-D49D352FF655}" destId="{7ACBA486-C52C-FE40-BB71-0D7EF1301993}" srcOrd="5" destOrd="0" presId="urn:microsoft.com/office/officeart/2008/layout/VerticalCurvedList"/>
    <dgm:cxn modelId="{3A913F94-6179-BD45-9418-A674E9C28995}" type="presParOf" srcId="{82FCAE4F-354F-A743-92F1-D49D352FF655}" destId="{7366650F-0D68-BD43-9093-9D6711839292}" srcOrd="6" destOrd="0" presId="urn:microsoft.com/office/officeart/2008/layout/VerticalCurvedList"/>
    <dgm:cxn modelId="{DF698A93-B63E-F24B-9A15-65E66402B89A}" type="presParOf" srcId="{7366650F-0D68-BD43-9093-9D6711839292}" destId="{0A8B3FB0-A20F-9948-ABFD-9998B02C9F6C}" srcOrd="0" destOrd="0" presId="urn:microsoft.com/office/officeart/2008/layout/VerticalCurvedList"/>
    <dgm:cxn modelId="{723E83FD-C399-0D48-B560-5F8C3D4E9E60}" type="presParOf" srcId="{82FCAE4F-354F-A743-92F1-D49D352FF655}" destId="{34AD0E1F-98DC-0C47-A71C-D9E44048C198}" srcOrd="7" destOrd="0" presId="urn:microsoft.com/office/officeart/2008/layout/VerticalCurvedList"/>
    <dgm:cxn modelId="{19F96AD7-956A-FA43-9B92-9EC8A0B861B2}" type="presParOf" srcId="{82FCAE4F-354F-A743-92F1-D49D352FF655}" destId="{AE19AA50-809C-F24A-B835-3E001684F69E}" srcOrd="8" destOrd="0" presId="urn:microsoft.com/office/officeart/2008/layout/VerticalCurvedList"/>
    <dgm:cxn modelId="{1B923CE4-0D10-BC4D-8A41-58F3E09CFC7A}" type="presParOf" srcId="{AE19AA50-809C-F24A-B835-3E001684F69E}" destId="{0FAF0A41-D000-884C-8795-E82F34A8B557}" srcOrd="0" destOrd="0" presId="urn:microsoft.com/office/officeart/2008/layout/VerticalCurvedList"/>
    <dgm:cxn modelId="{C60C2D3F-39C4-0E46-AA72-59632EC790BD}" type="presParOf" srcId="{82FCAE4F-354F-A743-92F1-D49D352FF655}" destId="{B8FEAF4F-1905-DB48-9984-CE8A1CD7B248}" srcOrd="9" destOrd="0" presId="urn:microsoft.com/office/officeart/2008/layout/VerticalCurvedList"/>
    <dgm:cxn modelId="{A85BAD62-B6AC-9046-9514-7ACBB502B1A4}" type="presParOf" srcId="{82FCAE4F-354F-A743-92F1-D49D352FF655}" destId="{67D8F496-D2A4-874C-A140-3DAB7E1FE51F}" srcOrd="10" destOrd="0" presId="urn:microsoft.com/office/officeart/2008/layout/VerticalCurvedList"/>
    <dgm:cxn modelId="{814E18EB-E0F5-734A-9C1B-A872008617CA}" type="presParOf" srcId="{67D8F496-D2A4-874C-A140-3DAB7E1FE51F}" destId="{846EC66A-508A-4943-B1A4-FF1941E2F549}" srcOrd="0" destOrd="0" presId="urn:microsoft.com/office/officeart/2008/layout/VerticalCurvedList"/>
    <dgm:cxn modelId="{28F29DCF-006C-1D4F-92E0-2E8F31354657}" type="presParOf" srcId="{82FCAE4F-354F-A743-92F1-D49D352FF655}" destId="{F2B72B28-55B7-CE4E-9B1B-046EB14031A8}" srcOrd="11" destOrd="0" presId="urn:microsoft.com/office/officeart/2008/layout/VerticalCurvedList"/>
    <dgm:cxn modelId="{34BF51DC-8470-F741-B4B1-15309C1D45F3}" type="presParOf" srcId="{82FCAE4F-354F-A743-92F1-D49D352FF655}" destId="{9836A423-0D40-0449-B442-BE935359AC9B}" srcOrd="12" destOrd="0" presId="urn:microsoft.com/office/officeart/2008/layout/VerticalCurvedList"/>
    <dgm:cxn modelId="{FC9920C1-3C43-9D49-B62F-68B5C6CBF19C}" type="presParOf" srcId="{9836A423-0D40-0449-B442-BE935359AC9B}" destId="{70A9C2D2-77AE-5C44-8466-1A0E649728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F95A-D0F5-8E44-B46C-3380812CC9C3}">
      <dsp:nvSpPr>
        <dsp:cNvPr id="0" name=""/>
        <dsp:cNvSpPr/>
      </dsp:nvSpPr>
      <dsp:spPr>
        <a:xfrm>
          <a:off x="0" y="3547"/>
          <a:ext cx="108473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612A5-F5CE-1942-86F4-06DA64E68487}">
      <dsp:nvSpPr>
        <dsp:cNvPr id="0" name=""/>
        <dsp:cNvSpPr/>
      </dsp:nvSpPr>
      <dsp:spPr>
        <a:xfrm>
          <a:off x="0" y="3547"/>
          <a:ext cx="10844739" cy="241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Arial" panose="020B0604020202020204" pitchFamily="34" charset="0"/>
            <a:buNone/>
          </a:pPr>
          <a:r>
            <a:rPr lang="en-US" sz="4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Nationally, 25% increase individuals who are Incompetent to Stand Trial (IST) from 1999 to 2005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47"/>
        <a:ext cx="10844739" cy="2419630"/>
      </dsp:txXfrm>
    </dsp:sp>
    <dsp:sp modelId="{5E27235D-A2F9-4B40-82FC-E7557AB0EA0E}">
      <dsp:nvSpPr>
        <dsp:cNvPr id="0" name=""/>
        <dsp:cNvSpPr/>
      </dsp:nvSpPr>
      <dsp:spPr>
        <a:xfrm>
          <a:off x="0" y="2423178"/>
          <a:ext cx="108473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AF100-7B58-4C1D-AF9E-9E8BD445D64D}">
      <dsp:nvSpPr>
        <dsp:cNvPr id="0" name=""/>
        <dsp:cNvSpPr/>
      </dsp:nvSpPr>
      <dsp:spPr>
        <a:xfrm>
          <a:off x="0" y="2423178"/>
          <a:ext cx="10844739" cy="241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Nationally, 37% increase from 2006 to 2014</a:t>
          </a:r>
        </a:p>
      </dsp:txBody>
      <dsp:txXfrm>
        <a:off x="0" y="2423178"/>
        <a:ext cx="10844739" cy="2419630"/>
      </dsp:txXfrm>
    </dsp:sp>
    <dsp:sp modelId="{4364F226-2E1A-4FB2-BB38-EF346F2FDFE3}">
      <dsp:nvSpPr>
        <dsp:cNvPr id="0" name=""/>
        <dsp:cNvSpPr/>
      </dsp:nvSpPr>
      <dsp:spPr>
        <a:xfrm>
          <a:off x="0" y="4842809"/>
          <a:ext cx="108473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7A8CD-38AA-498E-ABA0-7EE6F3D7157E}">
      <dsp:nvSpPr>
        <dsp:cNvPr id="0" name=""/>
        <dsp:cNvSpPr/>
      </dsp:nvSpPr>
      <dsp:spPr>
        <a:xfrm>
          <a:off x="0" y="4842809"/>
          <a:ext cx="10844739" cy="241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Since 2014, even higher rates of IST increases!</a:t>
          </a:r>
        </a:p>
      </dsp:txBody>
      <dsp:txXfrm>
        <a:off x="0" y="4842809"/>
        <a:ext cx="10844739" cy="2419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E1310-B85D-7A4C-8F5C-C65E944D1D8C}">
      <dsp:nvSpPr>
        <dsp:cNvPr id="0" name=""/>
        <dsp:cNvSpPr/>
      </dsp:nvSpPr>
      <dsp:spPr>
        <a:xfrm>
          <a:off x="0" y="3340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DA3A1-0157-EF4D-A39F-B7853742918B}">
      <dsp:nvSpPr>
        <dsp:cNvPr id="0" name=""/>
        <dsp:cNvSpPr/>
      </dsp:nvSpPr>
      <dsp:spPr>
        <a:xfrm>
          <a:off x="0" y="3340"/>
          <a:ext cx="22062102" cy="113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baseline="0" dirty="0"/>
            <a:t>VA Forensic Unit at Riverside Reg Jail 1997 - 2003</a:t>
          </a:r>
          <a:endParaRPr lang="en-US" sz="5400" kern="1200" dirty="0"/>
        </a:p>
      </dsp:txBody>
      <dsp:txXfrm>
        <a:off x="0" y="3340"/>
        <a:ext cx="22062102" cy="1139019"/>
      </dsp:txXfrm>
    </dsp:sp>
    <dsp:sp modelId="{3F809567-44FE-D048-A1E1-50CF8B64C8A5}">
      <dsp:nvSpPr>
        <dsp:cNvPr id="0" name=""/>
        <dsp:cNvSpPr/>
      </dsp:nvSpPr>
      <dsp:spPr>
        <a:xfrm>
          <a:off x="0" y="1142360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465CD-A36D-4E40-B587-32C6CFEB27C9}">
      <dsp:nvSpPr>
        <dsp:cNvPr id="0" name=""/>
        <dsp:cNvSpPr/>
      </dsp:nvSpPr>
      <dsp:spPr>
        <a:xfrm>
          <a:off x="0" y="1142360"/>
          <a:ext cx="22062102" cy="113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baseline="0"/>
            <a:t>CA Restoration of Competency (ROC) 2010 - 2017</a:t>
          </a:r>
          <a:endParaRPr lang="en-US" sz="5400" kern="1200"/>
        </a:p>
      </dsp:txBody>
      <dsp:txXfrm>
        <a:off x="0" y="1142360"/>
        <a:ext cx="22062102" cy="1139019"/>
      </dsp:txXfrm>
    </dsp:sp>
    <dsp:sp modelId="{029DDB83-D289-5340-9B36-F2A53A59744F}">
      <dsp:nvSpPr>
        <dsp:cNvPr id="0" name=""/>
        <dsp:cNvSpPr/>
      </dsp:nvSpPr>
      <dsp:spPr>
        <a:xfrm>
          <a:off x="0" y="2281380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D360B-4F0D-2741-9CA1-B05A04F0567C}">
      <dsp:nvSpPr>
        <dsp:cNvPr id="0" name=""/>
        <dsp:cNvSpPr/>
      </dsp:nvSpPr>
      <dsp:spPr>
        <a:xfrm>
          <a:off x="0" y="2281380"/>
          <a:ext cx="22062102" cy="113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baseline="0"/>
            <a:t>CA Jail Based Competency Treatment (JBCT) 2015 - Present</a:t>
          </a:r>
          <a:endParaRPr lang="en-US" sz="5400" kern="1200"/>
        </a:p>
      </dsp:txBody>
      <dsp:txXfrm>
        <a:off x="0" y="2281380"/>
        <a:ext cx="22062102" cy="1139019"/>
      </dsp:txXfrm>
    </dsp:sp>
    <dsp:sp modelId="{88F571BE-8F20-E641-9699-079D0811F24F}">
      <dsp:nvSpPr>
        <dsp:cNvPr id="0" name=""/>
        <dsp:cNvSpPr/>
      </dsp:nvSpPr>
      <dsp:spPr>
        <a:xfrm>
          <a:off x="0" y="3420400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720A6-A5E3-3449-9C2E-0D070D4BCF23}">
      <dsp:nvSpPr>
        <dsp:cNvPr id="0" name=""/>
        <dsp:cNvSpPr/>
      </dsp:nvSpPr>
      <dsp:spPr>
        <a:xfrm>
          <a:off x="0" y="3420400"/>
          <a:ext cx="22062102" cy="113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baseline="0"/>
            <a:t>CA Off Ramping 2021 - canceled</a:t>
          </a:r>
          <a:endParaRPr lang="en-US" sz="5400" kern="1200"/>
        </a:p>
      </dsp:txBody>
      <dsp:txXfrm>
        <a:off x="0" y="3420400"/>
        <a:ext cx="22062102" cy="1139019"/>
      </dsp:txXfrm>
    </dsp:sp>
    <dsp:sp modelId="{6923D6A5-6338-EE40-9375-4BDC967BA56C}">
      <dsp:nvSpPr>
        <dsp:cNvPr id="0" name=""/>
        <dsp:cNvSpPr/>
      </dsp:nvSpPr>
      <dsp:spPr>
        <a:xfrm>
          <a:off x="0" y="4559419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6D371-74A0-5A48-BF95-CFA0BFBEA397}">
      <dsp:nvSpPr>
        <dsp:cNvPr id="0" name=""/>
        <dsp:cNvSpPr/>
      </dsp:nvSpPr>
      <dsp:spPr>
        <a:xfrm>
          <a:off x="0" y="4559419"/>
          <a:ext cx="22062102" cy="113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baseline="0"/>
            <a:t>CA Early Access and Stabilization Services (EASS) 2022 - Present</a:t>
          </a:r>
          <a:endParaRPr lang="en-US" sz="5400" kern="1200"/>
        </a:p>
      </dsp:txBody>
      <dsp:txXfrm>
        <a:off x="0" y="4559419"/>
        <a:ext cx="22062102" cy="1139019"/>
      </dsp:txXfrm>
    </dsp:sp>
    <dsp:sp modelId="{7516F66A-2F04-314B-98AD-A4C18827D6E6}">
      <dsp:nvSpPr>
        <dsp:cNvPr id="0" name=""/>
        <dsp:cNvSpPr/>
      </dsp:nvSpPr>
      <dsp:spPr>
        <a:xfrm>
          <a:off x="0" y="5698439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FFFB-C5D7-AB42-AC3C-FC0605859557}">
      <dsp:nvSpPr>
        <dsp:cNvPr id="0" name=""/>
        <dsp:cNvSpPr/>
      </dsp:nvSpPr>
      <dsp:spPr>
        <a:xfrm>
          <a:off x="0" y="5698439"/>
          <a:ext cx="22062102" cy="113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baseline="0"/>
            <a:t>IN Jail Based Competency Restoration (JBCR) Pending</a:t>
          </a:r>
          <a:endParaRPr lang="en-US" sz="5400" kern="1200"/>
        </a:p>
      </dsp:txBody>
      <dsp:txXfrm>
        <a:off x="0" y="5698439"/>
        <a:ext cx="22062102" cy="1139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FD57E-B896-6E47-AECD-5C62B07268EB}">
      <dsp:nvSpPr>
        <dsp:cNvPr id="0" name=""/>
        <dsp:cNvSpPr/>
      </dsp:nvSpPr>
      <dsp:spPr>
        <a:xfrm>
          <a:off x="0" y="0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ACEDE-D3AD-844C-A0E3-4E84D98B76BB}">
      <dsp:nvSpPr>
        <dsp:cNvPr id="0" name=""/>
        <dsp:cNvSpPr/>
      </dsp:nvSpPr>
      <dsp:spPr>
        <a:xfrm>
          <a:off x="0" y="0"/>
          <a:ext cx="22062102" cy="342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baseline="0"/>
            <a:t>Washington</a:t>
          </a:r>
          <a:endParaRPr lang="en-US" sz="6500" kern="1200"/>
        </a:p>
      </dsp:txBody>
      <dsp:txXfrm>
        <a:off x="0" y="0"/>
        <a:ext cx="22062102" cy="3420399"/>
      </dsp:txXfrm>
    </dsp:sp>
    <dsp:sp modelId="{4A0B5A0F-5FBB-B64F-9091-C76CC9AA6787}">
      <dsp:nvSpPr>
        <dsp:cNvPr id="0" name=""/>
        <dsp:cNvSpPr/>
      </dsp:nvSpPr>
      <dsp:spPr>
        <a:xfrm>
          <a:off x="0" y="3420399"/>
          <a:ext cx="220621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81329-925A-E446-89FA-0F6CFA809E9D}">
      <dsp:nvSpPr>
        <dsp:cNvPr id="0" name=""/>
        <dsp:cNvSpPr/>
      </dsp:nvSpPr>
      <dsp:spPr>
        <a:xfrm>
          <a:off x="0" y="3420399"/>
          <a:ext cx="22062102" cy="342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baseline="0"/>
            <a:t>Stiavetti</a:t>
          </a:r>
          <a:endParaRPr lang="en-US" sz="6500" kern="1200"/>
        </a:p>
      </dsp:txBody>
      <dsp:txXfrm>
        <a:off x="0" y="3420399"/>
        <a:ext cx="22062102" cy="3420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F811E-F4D0-AB49-9168-222CD915CDF0}">
      <dsp:nvSpPr>
        <dsp:cNvPr id="0" name=""/>
        <dsp:cNvSpPr/>
      </dsp:nvSpPr>
      <dsp:spPr>
        <a:xfrm>
          <a:off x="-8652135" y="-1321729"/>
          <a:ext cx="10296534" cy="10296534"/>
        </a:xfrm>
        <a:prstGeom prst="blockArc">
          <a:avLst>
            <a:gd name="adj1" fmla="val 18900000"/>
            <a:gd name="adj2" fmla="val 2700000"/>
            <a:gd name="adj3" fmla="val 2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ABADB-466A-AB4F-B174-1159DF6F0C30}">
      <dsp:nvSpPr>
        <dsp:cNvPr id="0" name=""/>
        <dsp:cNvSpPr/>
      </dsp:nvSpPr>
      <dsp:spPr>
        <a:xfrm>
          <a:off x="612628" y="403010"/>
          <a:ext cx="18455314" cy="805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37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Individualized clinical encounter – minimal 3 times weekly</a:t>
          </a:r>
          <a:endParaRPr lang="en-US" sz="3900" kern="1200" dirty="0"/>
        </a:p>
      </dsp:txBody>
      <dsp:txXfrm>
        <a:off x="612628" y="403010"/>
        <a:ext cx="18455314" cy="805715"/>
      </dsp:txXfrm>
    </dsp:sp>
    <dsp:sp modelId="{F3CA2CF1-E656-044E-8EB9-EB4262C60D72}">
      <dsp:nvSpPr>
        <dsp:cNvPr id="0" name=""/>
        <dsp:cNvSpPr/>
      </dsp:nvSpPr>
      <dsp:spPr>
        <a:xfrm>
          <a:off x="109056" y="302296"/>
          <a:ext cx="1007144" cy="1007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F0473-53D4-D347-851C-6A15683BD03A}">
      <dsp:nvSpPr>
        <dsp:cNvPr id="0" name=""/>
        <dsp:cNvSpPr/>
      </dsp:nvSpPr>
      <dsp:spPr>
        <a:xfrm>
          <a:off x="1275385" y="1611431"/>
          <a:ext cx="17792558" cy="805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37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Weekly psychiatric/mental health assessment &amp; treatment </a:t>
          </a:r>
          <a:endParaRPr lang="en-US" sz="3900" kern="1200" dirty="0"/>
        </a:p>
      </dsp:txBody>
      <dsp:txXfrm>
        <a:off x="1275385" y="1611431"/>
        <a:ext cx="17792558" cy="805715"/>
      </dsp:txXfrm>
    </dsp:sp>
    <dsp:sp modelId="{4E246BED-EE84-B647-8900-7F63C4909B84}">
      <dsp:nvSpPr>
        <dsp:cNvPr id="0" name=""/>
        <dsp:cNvSpPr/>
      </dsp:nvSpPr>
      <dsp:spPr>
        <a:xfrm>
          <a:off x="771812" y="1510717"/>
          <a:ext cx="1007144" cy="1007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BA486-C52C-FE40-BB71-0D7EF1301993}">
      <dsp:nvSpPr>
        <dsp:cNvPr id="0" name=""/>
        <dsp:cNvSpPr/>
      </dsp:nvSpPr>
      <dsp:spPr>
        <a:xfrm>
          <a:off x="1578446" y="2819852"/>
          <a:ext cx="17489496" cy="805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37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Weekly competency restoration education </a:t>
          </a:r>
          <a:endParaRPr lang="en-US" sz="3900" kern="1200" dirty="0"/>
        </a:p>
      </dsp:txBody>
      <dsp:txXfrm>
        <a:off x="1578446" y="2819852"/>
        <a:ext cx="17489496" cy="805715"/>
      </dsp:txXfrm>
    </dsp:sp>
    <dsp:sp modelId="{0A8B3FB0-A20F-9948-ABFD-9998B02C9F6C}">
      <dsp:nvSpPr>
        <dsp:cNvPr id="0" name=""/>
        <dsp:cNvSpPr/>
      </dsp:nvSpPr>
      <dsp:spPr>
        <a:xfrm>
          <a:off x="1074874" y="2719137"/>
          <a:ext cx="1007144" cy="1007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D0E1F-98DC-0C47-A71C-D9E44048C198}">
      <dsp:nvSpPr>
        <dsp:cNvPr id="0" name=""/>
        <dsp:cNvSpPr/>
      </dsp:nvSpPr>
      <dsp:spPr>
        <a:xfrm>
          <a:off x="1578446" y="4027507"/>
          <a:ext cx="17489496" cy="805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37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Competency evaluation by psychologist as required by court and as needed</a:t>
          </a:r>
          <a:endParaRPr lang="en-US" sz="3900" kern="1200" dirty="0"/>
        </a:p>
      </dsp:txBody>
      <dsp:txXfrm>
        <a:off x="1578446" y="4027507"/>
        <a:ext cx="17489496" cy="805715"/>
      </dsp:txXfrm>
    </dsp:sp>
    <dsp:sp modelId="{0FAF0A41-D000-884C-8795-E82F34A8B557}">
      <dsp:nvSpPr>
        <dsp:cNvPr id="0" name=""/>
        <dsp:cNvSpPr/>
      </dsp:nvSpPr>
      <dsp:spPr>
        <a:xfrm>
          <a:off x="1074874" y="3926793"/>
          <a:ext cx="1007144" cy="1007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EAF4F-1905-DB48-9984-CE8A1CD7B248}">
      <dsp:nvSpPr>
        <dsp:cNvPr id="0" name=""/>
        <dsp:cNvSpPr/>
      </dsp:nvSpPr>
      <dsp:spPr>
        <a:xfrm>
          <a:off x="1275385" y="5235928"/>
          <a:ext cx="17792558" cy="805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37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Administration of long-acting injectable medication</a:t>
          </a:r>
          <a:endParaRPr lang="en-US" sz="3900" kern="1200" dirty="0"/>
        </a:p>
      </dsp:txBody>
      <dsp:txXfrm>
        <a:off x="1275385" y="5235928"/>
        <a:ext cx="17792558" cy="805715"/>
      </dsp:txXfrm>
    </dsp:sp>
    <dsp:sp modelId="{846EC66A-508A-4943-B1A4-FF1941E2F549}">
      <dsp:nvSpPr>
        <dsp:cNvPr id="0" name=""/>
        <dsp:cNvSpPr/>
      </dsp:nvSpPr>
      <dsp:spPr>
        <a:xfrm>
          <a:off x="771812" y="5135213"/>
          <a:ext cx="1007144" cy="1007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72B28-55B7-CE4E-9B1B-046EB14031A8}">
      <dsp:nvSpPr>
        <dsp:cNvPr id="0" name=""/>
        <dsp:cNvSpPr/>
      </dsp:nvSpPr>
      <dsp:spPr>
        <a:xfrm>
          <a:off x="612628" y="6444349"/>
          <a:ext cx="18455314" cy="805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37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baseline="0" dirty="0"/>
            <a:t>Weekly contact (minimum 3 contacts/week) by Psych Tech/LVN</a:t>
          </a:r>
          <a:endParaRPr lang="en-US" sz="3900" kern="1200" dirty="0"/>
        </a:p>
      </dsp:txBody>
      <dsp:txXfrm>
        <a:off x="612628" y="6444349"/>
        <a:ext cx="18455314" cy="805715"/>
      </dsp:txXfrm>
    </dsp:sp>
    <dsp:sp modelId="{70A9C2D2-77AE-5C44-8466-1A0E649728E0}">
      <dsp:nvSpPr>
        <dsp:cNvPr id="0" name=""/>
        <dsp:cNvSpPr/>
      </dsp:nvSpPr>
      <dsp:spPr>
        <a:xfrm>
          <a:off x="109056" y="6343634"/>
          <a:ext cx="1007144" cy="1007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C5E4B4-A2BF-E982-7C1B-7AA27C5782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8BC1F-CC1F-665A-A31B-E65ADEF37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A3D8-E2AC-B847-AE1C-9989548E709F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8309F-2216-6AC5-FBFC-0B37547EE7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483BE-ABD6-2E8F-29CD-369020163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426A6-B87B-9A44-BF09-559F1A05D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568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0B5FC54-CBF1-4D46-950E-3BD7364B0360}" type="datetimeFigureOut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7" rIns="93155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55" tIns="46577" rIns="93155" bIns="46577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3037840" cy="466433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1"/>
            <a:ext cx="3037840" cy="466433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A21B1D7-6219-4C22-998A-53AB3316B1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2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9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914038" algn="l" defTabSz="1828069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828069" algn="l" defTabSz="1828069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742101" algn="l" defTabSz="1828069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3656139" algn="l" defTabSz="1828069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4570170" algn="l" defTabSz="18280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2" algn="l" defTabSz="18280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6" algn="l" defTabSz="18280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7C26D-B06B-4D64-881E-6F723F9D59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B1D7-6219-4C22-998A-53AB3316B1E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8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877896" y="8093350"/>
            <a:ext cx="22631400" cy="3396404"/>
          </a:xfrm>
          <a:prstGeom prst="roundRect">
            <a:avLst>
              <a:gd name="adj" fmla="val 109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542" y="4023998"/>
            <a:ext cx="21989961" cy="3677080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4685" y="9201237"/>
            <a:ext cx="21989955" cy="11806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800" cap="none">
                <a:solidFill>
                  <a:schemeClr val="accent1"/>
                </a:solidFill>
              </a:defRPr>
            </a:lvl1pPr>
            <a:lvl2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4E94F-1C83-8CC1-1F80-6A0252D5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34308" y="12436481"/>
            <a:ext cx="5690339" cy="730250"/>
          </a:xfrm>
        </p:spPr>
        <p:txBody>
          <a:bodyPr/>
          <a:lstStyle/>
          <a:p>
            <a:fld id="{82C31AE0-A414-464E-983F-6E7687DDD19C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ED7D2-67C2-1BE1-C8E9-1CF709B4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D91B9F-0FC4-BFD1-CE15-BFF70C06C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4686" y="1485759"/>
            <a:ext cx="10437585" cy="15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0" userDrawn="1">
          <p15:clr>
            <a:srgbClr val="FBAE40"/>
          </p15:clr>
        </p15:guide>
        <p15:guide id="3" pos="11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2E34BA-6F6F-B0A5-C8F2-0E68F474503A}"/>
              </a:ext>
            </a:extLst>
          </p:cNvPr>
          <p:cNvSpPr>
            <a:spLocks noChangeAspect="1"/>
          </p:cNvSpPr>
          <p:nvPr userDrawn="1"/>
        </p:nvSpPr>
        <p:spPr>
          <a:xfrm>
            <a:off x="880696" y="1228814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537" y="4054425"/>
            <a:ext cx="10846192" cy="7266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78446" y="4054425"/>
            <a:ext cx="10846196" cy="7266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C33A6-84AE-A6B8-67B2-61C1F76F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C3D-BD68-7E44-9328-A02A3628D1D0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146F9-5FF0-86D4-E2C5-AD8F50D2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57ACE-675B-7112-765A-E9C1C94F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84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534" y="4168117"/>
            <a:ext cx="10787604" cy="10720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bg2"/>
                </a:solidFill>
              </a:defRPr>
            </a:lvl1pPr>
            <a:lvl2pPr marL="914218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2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2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2540" y="5597025"/>
            <a:ext cx="10787604" cy="61250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37037" y="4168117"/>
            <a:ext cx="10787604" cy="11067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bg2"/>
                </a:solidFill>
              </a:defRPr>
            </a:lvl1pPr>
            <a:lvl2pPr marL="914218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2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2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6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37037" y="5597025"/>
            <a:ext cx="10787604" cy="61250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6FB9C9-A900-A85B-A261-0102B2AC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BBCD030-125E-F39B-50B9-FA315EB2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82C7-3318-D545-BCCA-CD28419B3BFB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72E7261-66B0-F36E-23AC-581C50C2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0463E95-D26B-70EC-A669-4FF44FDB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805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2E34BA-6F6F-B0A5-C8F2-0E68F474503A}"/>
              </a:ext>
            </a:extLst>
          </p:cNvPr>
          <p:cNvSpPr>
            <a:spLocks noChangeAspect="1"/>
          </p:cNvSpPr>
          <p:nvPr userDrawn="1"/>
        </p:nvSpPr>
        <p:spPr>
          <a:xfrm>
            <a:off x="880696" y="1228814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537" y="4054425"/>
            <a:ext cx="10846192" cy="7266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78446" y="4054425"/>
            <a:ext cx="10846196" cy="7266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C33A6-84AE-A6B8-67B2-61C1F76F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7C72-368A-D24E-83EC-67F462FF79C7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146F9-5FF0-86D4-E2C5-AD8F50D2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57ACE-675B-7112-765A-E9C1C94F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313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534" y="4168117"/>
            <a:ext cx="10787604" cy="10720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bg2"/>
                </a:solidFill>
              </a:defRPr>
            </a:lvl1pPr>
            <a:lvl2pPr marL="914218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2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2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2540" y="5597025"/>
            <a:ext cx="10787604" cy="61250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37037" y="4168117"/>
            <a:ext cx="10787604" cy="11067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bg2"/>
                </a:solidFill>
              </a:defRPr>
            </a:lvl1pPr>
            <a:lvl2pPr marL="914218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2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2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6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37037" y="5597025"/>
            <a:ext cx="10787604" cy="61250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E62B03-7B61-8DA9-B5B6-3DBC4AB3FF5E}"/>
              </a:ext>
            </a:extLst>
          </p:cNvPr>
          <p:cNvSpPr>
            <a:spLocks noChangeAspect="1"/>
          </p:cNvSpPr>
          <p:nvPr userDrawn="1"/>
        </p:nvSpPr>
        <p:spPr>
          <a:xfrm>
            <a:off x="880696" y="1228814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6FB9C9-A900-A85B-A261-0102B2AC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BBCD030-125E-F39B-50B9-FA315EB2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AA2-86E1-EE4C-83AE-84E633E9E4FB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72E7261-66B0-F36E-23AC-581C50C2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0463E95-D26B-70EC-A669-4FF44FDB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4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534" y="4168117"/>
            <a:ext cx="10787604" cy="10720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bg2"/>
                </a:solidFill>
              </a:defRPr>
            </a:lvl1pPr>
            <a:lvl2pPr marL="914218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2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2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2540" y="5597025"/>
            <a:ext cx="10787604" cy="61250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37037" y="4168117"/>
            <a:ext cx="10787604" cy="11067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bg2"/>
                </a:solidFill>
              </a:defRPr>
            </a:lvl1pPr>
            <a:lvl2pPr marL="914218" indent="0">
              <a:buNone/>
              <a:defRPr sz="4000" b="1"/>
            </a:lvl2pPr>
            <a:lvl3pPr marL="1828434" indent="0">
              <a:buNone/>
              <a:defRPr sz="3600" b="1"/>
            </a:lvl3pPr>
            <a:lvl4pPr marL="2742652" indent="0">
              <a:buNone/>
              <a:defRPr sz="3200" b="1"/>
            </a:lvl4pPr>
            <a:lvl5pPr marL="3656868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302" indent="0">
              <a:buNone/>
              <a:defRPr sz="3200" b="1"/>
            </a:lvl7pPr>
            <a:lvl8pPr marL="6399520" indent="0">
              <a:buNone/>
              <a:defRPr sz="3200" b="1"/>
            </a:lvl8pPr>
            <a:lvl9pPr marL="7313736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37037" y="5597025"/>
            <a:ext cx="10787604" cy="61250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E62B03-7B61-8DA9-B5B6-3DBC4AB3FF5E}"/>
              </a:ext>
            </a:extLst>
          </p:cNvPr>
          <p:cNvSpPr>
            <a:spLocks noChangeAspect="1"/>
          </p:cNvSpPr>
          <p:nvPr userDrawn="1"/>
        </p:nvSpPr>
        <p:spPr>
          <a:xfrm>
            <a:off x="880696" y="1228814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6FB9C9-A900-A85B-A261-0102B2AC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BBCD030-125E-F39B-50B9-FA315EB2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B4AB-2677-BD41-85AA-4364667AE79D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72E7261-66B0-F36E-23AC-581C50C2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0463E95-D26B-70EC-A669-4FF44FDB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247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712BB-8A48-E84D-800A-6B38A9C5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61" y="1544096"/>
            <a:ext cx="21929899" cy="18573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893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D7904F0-83C6-08E3-D105-83EBA0327399}"/>
              </a:ext>
            </a:extLst>
          </p:cNvPr>
          <p:cNvSpPr>
            <a:spLocks noChangeAspect="1"/>
          </p:cNvSpPr>
          <p:nvPr/>
        </p:nvSpPr>
        <p:spPr>
          <a:xfrm>
            <a:off x="880696" y="1228814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19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C9CD-3947-11EF-8F59-B4CA537A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F7F6-D22C-414A-8FA2-92C1A46C2B78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43A6-B749-2D41-2814-5F71C64D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A2AFA-04EF-F756-A934-E0D69C17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877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D7904F0-83C6-08E3-D105-83EBA0327399}"/>
              </a:ext>
            </a:extLst>
          </p:cNvPr>
          <p:cNvSpPr>
            <a:spLocks noChangeAspect="1"/>
          </p:cNvSpPr>
          <p:nvPr/>
        </p:nvSpPr>
        <p:spPr>
          <a:xfrm>
            <a:off x="880696" y="1228814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19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C9CD-3947-11EF-8F59-B4CA537A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54C-7B2C-4A4B-90CF-358320B32C72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43A6-B749-2D41-2814-5F71C64D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A2AFA-04EF-F756-A934-E0D69C17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6354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B94A3-827B-DB10-0EBD-B0B018D2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D744-BBB7-1244-A469-12FB6ADAFC32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947AE-B6BF-0584-EF86-B6165CE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2B9FD-0311-1517-9455-EFC893BC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7700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449C4A-E470-2F75-C144-705DC47EAB7B}"/>
              </a:ext>
            </a:extLst>
          </p:cNvPr>
          <p:cNvSpPr>
            <a:spLocks noChangeAspect="1"/>
          </p:cNvSpPr>
          <p:nvPr/>
        </p:nvSpPr>
        <p:spPr>
          <a:xfrm>
            <a:off x="880696" y="9834940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44" y="9994508"/>
            <a:ext cx="9820169" cy="1379028"/>
          </a:xfrm>
          <a:prstGeom prst="rect">
            <a:avLst/>
          </a:prstGeo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83150" y="9994515"/>
            <a:ext cx="11741503" cy="13790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200">
                <a:solidFill>
                  <a:schemeClr val="bg1"/>
                </a:solidFill>
              </a:defRPr>
            </a:lvl1pPr>
            <a:lvl2pPr marL="914218" indent="0">
              <a:buNone/>
              <a:defRPr sz="2200"/>
            </a:lvl2pPr>
            <a:lvl3pPr marL="1828434" indent="0">
              <a:buNone/>
              <a:defRPr sz="2000"/>
            </a:lvl3pPr>
            <a:lvl4pPr marL="2742652" indent="0">
              <a:buNone/>
              <a:defRPr sz="1800"/>
            </a:lvl4pPr>
            <a:lvl5pPr marL="3656868" indent="0">
              <a:buNone/>
              <a:defRPr sz="1800"/>
            </a:lvl5pPr>
            <a:lvl6pPr marL="4571086" indent="0">
              <a:buNone/>
              <a:defRPr sz="1800"/>
            </a:lvl6pPr>
            <a:lvl7pPr marL="5485302" indent="0">
              <a:buNone/>
              <a:defRPr sz="1800"/>
            </a:lvl7pPr>
            <a:lvl8pPr marL="6399520" indent="0">
              <a:buNone/>
              <a:defRPr sz="1800"/>
            </a:lvl8pPr>
            <a:lvl9pPr marL="731373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F204BC-BE7E-36B8-673F-B0F6DA3ED21F}"/>
              </a:ext>
            </a:extLst>
          </p:cNvPr>
          <p:cNvSpPr>
            <a:spLocks noChangeAspect="1"/>
          </p:cNvSpPr>
          <p:nvPr/>
        </p:nvSpPr>
        <p:spPr>
          <a:xfrm>
            <a:off x="880696" y="9834940"/>
            <a:ext cx="22628600" cy="2378596"/>
          </a:xfrm>
          <a:prstGeom prst="roundRect">
            <a:avLst>
              <a:gd name="adj" fmla="val 35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FAD982-84ED-70C1-8095-C5C4AD16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70-5A4A-F345-97B8-354805AF6450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0AE894-09ED-DA38-3C3E-E929C3AA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E803E-6AC3-0025-299A-1586A64A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1A96C7A-8247-700A-6702-DF65F6AAB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2208" y="1870083"/>
            <a:ext cx="22081825" cy="7432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38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C048B7-2983-50D2-A0C9-340C81DB8191}"/>
              </a:ext>
            </a:extLst>
          </p:cNvPr>
          <p:cNvSpPr/>
          <p:nvPr/>
        </p:nvSpPr>
        <p:spPr>
          <a:xfrm>
            <a:off x="877889" y="762007"/>
            <a:ext cx="8817906" cy="12228786"/>
          </a:xfrm>
          <a:prstGeom prst="roundRect">
            <a:avLst>
              <a:gd name="adj" fmla="val 181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DC4EE1-68CA-3F4B-60DE-CBF616FB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544" y="2743205"/>
            <a:ext cx="12790051" cy="93436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E589-4983-624D-6B3A-C840A486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57" y="2743205"/>
            <a:ext cx="7077583" cy="9067802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060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38" y="9386778"/>
            <a:ext cx="22062104" cy="11334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5760" y="1199450"/>
            <a:ext cx="22584658" cy="71145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218" indent="0">
              <a:buNone/>
              <a:defRPr sz="3200"/>
            </a:lvl2pPr>
            <a:lvl3pPr marL="1828434" indent="0">
              <a:buNone/>
              <a:defRPr sz="3200"/>
            </a:lvl3pPr>
            <a:lvl4pPr marL="2742652" indent="0">
              <a:buNone/>
              <a:defRPr sz="3200"/>
            </a:lvl4pPr>
            <a:lvl5pPr marL="3656868" indent="0">
              <a:buNone/>
              <a:defRPr sz="3200"/>
            </a:lvl5pPr>
            <a:lvl6pPr marL="4571086" indent="0">
              <a:buNone/>
              <a:defRPr sz="3200"/>
            </a:lvl6pPr>
            <a:lvl7pPr marL="5485302" indent="0">
              <a:buNone/>
              <a:defRPr sz="3200"/>
            </a:lvl7pPr>
            <a:lvl8pPr marL="6399520" indent="0">
              <a:buNone/>
              <a:defRPr sz="3200"/>
            </a:lvl8pPr>
            <a:lvl9pPr marL="7313736" indent="0">
              <a:buNone/>
              <a:defRPr sz="3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2545" y="10520263"/>
            <a:ext cx="22062106" cy="1197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218" indent="0">
              <a:buNone/>
              <a:defRPr sz="2400"/>
            </a:lvl2pPr>
            <a:lvl3pPr marL="1828434" indent="0">
              <a:buNone/>
              <a:defRPr sz="2000"/>
            </a:lvl3pPr>
            <a:lvl4pPr marL="2742652" indent="0">
              <a:buNone/>
              <a:defRPr sz="1800"/>
            </a:lvl4pPr>
            <a:lvl5pPr marL="3656868" indent="0">
              <a:buNone/>
              <a:defRPr sz="1800"/>
            </a:lvl5pPr>
            <a:lvl6pPr marL="4571086" indent="0">
              <a:buNone/>
              <a:defRPr sz="1800"/>
            </a:lvl6pPr>
            <a:lvl7pPr marL="5485302" indent="0">
              <a:buNone/>
              <a:defRPr sz="1800"/>
            </a:lvl7pPr>
            <a:lvl8pPr marL="6399520" indent="0">
              <a:buNone/>
              <a:defRPr sz="1800"/>
            </a:lvl8pPr>
            <a:lvl9pPr marL="731373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C190A5-45EF-9A5B-2E96-90A0A0A8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9416-EE6B-7049-9721-A4530F402F03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2C6795-FF4C-1A1B-E44C-D8A7E2F6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012F9A-CD7A-B6F7-285F-4EC9D995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369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19FC83-B3AF-1D6B-7B88-81DA89A1A01F}"/>
              </a:ext>
            </a:extLst>
          </p:cNvPr>
          <p:cNvSpPr>
            <a:spLocks noChangeAspect="1"/>
          </p:cNvSpPr>
          <p:nvPr/>
        </p:nvSpPr>
        <p:spPr>
          <a:xfrm>
            <a:off x="880687" y="1228814"/>
            <a:ext cx="22621621" cy="2378596"/>
          </a:xfrm>
          <a:prstGeom prst="roundRect">
            <a:avLst>
              <a:gd name="adj" fmla="val 35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2536" y="1404312"/>
            <a:ext cx="22062104" cy="202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651250"/>
            <a:ext cx="21929899" cy="8702676"/>
          </a:xfrm>
          <a:prstGeom prst="rect">
            <a:avLst/>
          </a:prstGeo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CA806E-903D-561C-9821-42612253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87E-68C1-E145-BC7F-9ECD6450D999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47D48C7-A26B-80D7-C655-194903A9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AF8956-A542-72F6-6520-A3FB9083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7733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17680706" y="1199457"/>
            <a:ext cx="5828583" cy="11165098"/>
          </a:xfrm>
          <a:prstGeom prst="roundRect">
            <a:avLst>
              <a:gd name="adj" fmla="val 115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4136" y="1351461"/>
            <a:ext cx="4008850" cy="1036614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0057" y="1351461"/>
            <a:ext cx="15794614" cy="1036614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FA5CE-CC5F-6714-7B56-FC1295C6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46F5-0AEF-4746-9540-9E34F142C9AD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3AC36-8942-D38F-1238-CC544907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4F32-B2ED-60C8-3AEF-403F803F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627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C048B7-2983-50D2-A0C9-340C81DB8191}"/>
              </a:ext>
            </a:extLst>
          </p:cNvPr>
          <p:cNvSpPr/>
          <p:nvPr/>
        </p:nvSpPr>
        <p:spPr>
          <a:xfrm>
            <a:off x="877889" y="762007"/>
            <a:ext cx="8817906" cy="12228786"/>
          </a:xfrm>
          <a:prstGeom prst="roundRect">
            <a:avLst>
              <a:gd name="adj" fmla="val 181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DC4EE1-68CA-3F4B-60DE-CBF616FB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544" y="2743205"/>
            <a:ext cx="12790051" cy="93436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E589-4983-624D-6B3A-C840A486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57" y="2743205"/>
            <a:ext cx="7077583" cy="906780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568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36" y="4967775"/>
            <a:ext cx="12210564" cy="3928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498">
                <a:solidFill>
                  <a:schemeClr val="accent5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2C1D16-2558-056E-1419-857B3E8B1A05}"/>
              </a:ext>
            </a:extLst>
          </p:cNvPr>
          <p:cNvSpPr/>
          <p:nvPr/>
        </p:nvSpPr>
        <p:spPr>
          <a:xfrm>
            <a:off x="877896" y="11192230"/>
            <a:ext cx="22631400" cy="1755648"/>
          </a:xfrm>
          <a:prstGeom prst="roundRect">
            <a:avLst>
              <a:gd name="adj" fmla="val 854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87E0920-B391-DE17-7064-B4F0698A71F8}"/>
              </a:ext>
            </a:extLst>
          </p:cNvPr>
          <p:cNvSpPr/>
          <p:nvPr userDrawn="1"/>
        </p:nvSpPr>
        <p:spPr>
          <a:xfrm>
            <a:off x="16088519" y="914402"/>
            <a:ext cx="7424929" cy="1755648"/>
          </a:xfrm>
          <a:prstGeom prst="roundRect">
            <a:avLst>
              <a:gd name="adj" fmla="val 510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37AE12-1023-34EB-7CA9-F74186C80CFD}"/>
              </a:ext>
            </a:extLst>
          </p:cNvPr>
          <p:cNvSpPr/>
          <p:nvPr userDrawn="1"/>
        </p:nvSpPr>
        <p:spPr>
          <a:xfrm>
            <a:off x="877888" y="914402"/>
            <a:ext cx="15013551" cy="1755648"/>
          </a:xfrm>
          <a:prstGeom prst="roundRect">
            <a:avLst>
              <a:gd name="adj" fmla="val 582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6EACD5-450A-7973-3FEF-371B7454268C}"/>
              </a:ext>
            </a:extLst>
          </p:cNvPr>
          <p:cNvSpPr/>
          <p:nvPr/>
        </p:nvSpPr>
        <p:spPr>
          <a:xfrm>
            <a:off x="877896" y="11192230"/>
            <a:ext cx="22631400" cy="1755648"/>
          </a:xfrm>
          <a:prstGeom prst="roundRect">
            <a:avLst>
              <a:gd name="adj" fmla="val 854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F2E2F5-7E7E-3BDD-3608-022DFEF2AB97}"/>
              </a:ext>
            </a:extLst>
          </p:cNvPr>
          <p:cNvSpPr/>
          <p:nvPr/>
        </p:nvSpPr>
        <p:spPr>
          <a:xfrm>
            <a:off x="16088519" y="914402"/>
            <a:ext cx="7424929" cy="1755648"/>
          </a:xfrm>
          <a:prstGeom prst="roundRect">
            <a:avLst>
              <a:gd name="adj" fmla="val 510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C34C10-1D81-5EC2-7373-91AE2AD10838}"/>
              </a:ext>
            </a:extLst>
          </p:cNvPr>
          <p:cNvSpPr/>
          <p:nvPr/>
        </p:nvSpPr>
        <p:spPr>
          <a:xfrm>
            <a:off x="877888" y="914402"/>
            <a:ext cx="15013551" cy="1755648"/>
          </a:xfrm>
          <a:prstGeom prst="roundRect">
            <a:avLst>
              <a:gd name="adj" fmla="val 582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635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880696" y="1228819"/>
            <a:ext cx="22628600" cy="2929110"/>
          </a:xfrm>
          <a:prstGeom prst="roundRect">
            <a:avLst>
              <a:gd name="adj" fmla="val 358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36" y="1404317"/>
            <a:ext cx="22062104" cy="2753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45" y="4876800"/>
            <a:ext cx="22062102" cy="684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0ABB0-489C-252E-532B-10468D06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324B-D489-9B40-B194-F84DD38A2DB6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BDAC-9122-7DCD-B9E4-9CC70F66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0621-959E-6070-9B91-5225DEDE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686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880696" y="1228819"/>
            <a:ext cx="22628600" cy="2929110"/>
          </a:xfrm>
          <a:prstGeom prst="roundRect">
            <a:avLst>
              <a:gd name="adj" fmla="val 3586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36" y="1404317"/>
            <a:ext cx="22062104" cy="2753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45" y="4876800"/>
            <a:ext cx="22062102" cy="684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0ABB0-489C-252E-532B-10468D06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6E5C-0622-924F-B743-F9DAE618414B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BDAC-9122-7DCD-B9E4-9CC70F66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0621-959E-6070-9B91-5225DEDE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383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45" y="1371600"/>
            <a:ext cx="22062102" cy="1034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EFCFD-49B3-AA43-6C39-4CF811A6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F1B6-5337-554B-98F6-A4D2272090F5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C018F-DD1A-A187-8FE5-3750ABB8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65002-8170-A7D0-FC05-039E5560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285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 userDrawn="1"/>
        </p:nvSpPr>
        <p:spPr>
          <a:xfrm>
            <a:off x="877889" y="9370008"/>
            <a:ext cx="22631398" cy="2440992"/>
          </a:xfrm>
          <a:prstGeom prst="roundRect">
            <a:avLst>
              <a:gd name="adj" fmla="val 405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47" y="5455552"/>
            <a:ext cx="22062102" cy="32945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198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545" y="9989948"/>
            <a:ext cx="22062102" cy="12011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 marL="91421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4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265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68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10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530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3995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373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CBAA-2F26-2D6F-CBEE-16390E40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C542-CDA8-BE4B-AE80-6CB9700EBAE8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F1517-8264-A8B5-C5EA-58DE9691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AC2AC-6736-9A50-03E5-BEDE7E69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66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38" y="1459316"/>
            <a:ext cx="22062104" cy="1976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537" y="4054425"/>
            <a:ext cx="10846192" cy="7266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78446" y="4054425"/>
            <a:ext cx="10846196" cy="7266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C33A6-84AE-A6B8-67B2-61C1F76F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97EB-A9DB-D14D-A75B-60C1F0B6DD50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146F9-5FF0-86D4-E2C5-AD8F50D2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57ACE-675B-7112-765A-E9C1C94F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32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4759AF4-23A8-4CED-9BBB-B35D8988F1CC}"/>
              </a:ext>
            </a:extLst>
          </p:cNvPr>
          <p:cNvGrpSpPr/>
          <p:nvPr/>
        </p:nvGrpSpPr>
        <p:grpSpPr>
          <a:xfrm>
            <a:off x="877896" y="907293"/>
            <a:ext cx="22631400" cy="193574"/>
            <a:chOff x="882071" y="907286"/>
            <a:chExt cx="22603454" cy="193574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4A7E2CF-8C76-CC1F-7F42-3974A0FF4861}"/>
                </a:ext>
              </a:extLst>
            </p:cNvPr>
            <p:cNvSpPr/>
            <p:nvPr/>
          </p:nvSpPr>
          <p:spPr>
            <a:xfrm>
              <a:off x="16008101" y="907286"/>
              <a:ext cx="7477424" cy="193446"/>
            </a:xfrm>
            <a:custGeom>
              <a:avLst/>
              <a:gdLst>
                <a:gd name="connsiteX0" fmla="*/ 7463450 w 7477424"/>
                <a:gd name="connsiteY0" fmla="*/ 0 h 193446"/>
                <a:gd name="connsiteX1" fmla="*/ 18371 w 7477424"/>
                <a:gd name="connsiteY1" fmla="*/ 0 h 193446"/>
                <a:gd name="connsiteX2" fmla="*/ 2601 w 7477424"/>
                <a:gd name="connsiteY2" fmla="*/ 25733 h 193446"/>
                <a:gd name="connsiteX3" fmla="*/ 35296 w 7477424"/>
                <a:gd name="connsiteY3" fmla="*/ 87057 h 193446"/>
                <a:gd name="connsiteX4" fmla="*/ 35296 w 7477424"/>
                <a:gd name="connsiteY4" fmla="*/ 103188 h 193446"/>
                <a:gd name="connsiteX5" fmla="*/ 1961 w 7477424"/>
                <a:gd name="connsiteY5" fmla="*/ 167841 h 193446"/>
                <a:gd name="connsiteX6" fmla="*/ 17859 w 7477424"/>
                <a:gd name="connsiteY6" fmla="*/ 193446 h 193446"/>
                <a:gd name="connsiteX7" fmla="*/ 7463321 w 7477424"/>
                <a:gd name="connsiteY7" fmla="*/ 193446 h 193446"/>
                <a:gd name="connsiteX8" fmla="*/ 7477424 w 7477424"/>
                <a:gd name="connsiteY8" fmla="*/ 186661 h 193446"/>
                <a:gd name="connsiteX9" fmla="*/ 7477424 w 7477424"/>
                <a:gd name="connsiteY9" fmla="*/ 6529 h 193446"/>
                <a:gd name="connsiteX10" fmla="*/ 7463578 w 7477424"/>
                <a:gd name="connsiteY10" fmla="*/ 0 h 19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7424" h="193446">
                  <a:moveTo>
                    <a:pt x="7463450" y="0"/>
                  </a:moveTo>
                  <a:lnTo>
                    <a:pt x="18371" y="0"/>
                  </a:lnTo>
                  <a:cubicBezTo>
                    <a:pt x="4910" y="0"/>
                    <a:pt x="-3681" y="14083"/>
                    <a:pt x="2601" y="25733"/>
                  </a:cubicBezTo>
                  <a:lnTo>
                    <a:pt x="35296" y="87057"/>
                  </a:lnTo>
                  <a:cubicBezTo>
                    <a:pt x="37988" y="92178"/>
                    <a:pt x="37988" y="98195"/>
                    <a:pt x="35296" y="103188"/>
                  </a:cubicBezTo>
                  <a:lnTo>
                    <a:pt x="1961" y="167841"/>
                  </a:lnTo>
                  <a:cubicBezTo>
                    <a:pt x="-4066" y="179492"/>
                    <a:pt x="4525" y="193446"/>
                    <a:pt x="17859" y="193446"/>
                  </a:cubicBezTo>
                  <a:lnTo>
                    <a:pt x="7463321" y="193446"/>
                  </a:lnTo>
                  <a:cubicBezTo>
                    <a:pt x="7468835" y="193446"/>
                    <a:pt x="7473962" y="190886"/>
                    <a:pt x="7477424" y="186661"/>
                  </a:cubicBezTo>
                  <a:lnTo>
                    <a:pt x="7477424" y="6529"/>
                  </a:lnTo>
                  <a:cubicBezTo>
                    <a:pt x="7474091" y="2304"/>
                    <a:pt x="7468964" y="0"/>
                    <a:pt x="7463578" y="0"/>
                  </a:cubicBezTo>
                  <a:close/>
                </a:path>
              </a:pathLst>
            </a:custGeom>
            <a:solidFill>
              <a:schemeClr val="accent4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308C6B-90E5-CCB1-984D-B59720965C11}"/>
                </a:ext>
              </a:extLst>
            </p:cNvPr>
            <p:cNvSpPr/>
            <p:nvPr/>
          </p:nvSpPr>
          <p:spPr>
            <a:xfrm>
              <a:off x="882071" y="907286"/>
              <a:ext cx="7475096" cy="193574"/>
            </a:xfrm>
            <a:custGeom>
              <a:avLst/>
              <a:gdLst>
                <a:gd name="connsiteX0" fmla="*/ 7415717 w 7475096"/>
                <a:gd name="connsiteY0" fmla="*/ 193574 h 193574"/>
                <a:gd name="connsiteX1" fmla="*/ 17693 w 7475096"/>
                <a:gd name="connsiteY1" fmla="*/ 193574 h 193574"/>
                <a:gd name="connsiteX2" fmla="*/ 0 w 7475096"/>
                <a:gd name="connsiteY2" fmla="*/ 175907 h 193574"/>
                <a:gd name="connsiteX3" fmla="*/ 0 w 7475096"/>
                <a:gd name="connsiteY3" fmla="*/ 17667 h 193574"/>
                <a:gd name="connsiteX4" fmla="*/ 17693 w 7475096"/>
                <a:gd name="connsiteY4" fmla="*/ 0 h 193574"/>
                <a:gd name="connsiteX5" fmla="*/ 7415846 w 7475096"/>
                <a:gd name="connsiteY5" fmla="*/ 0 h 193574"/>
                <a:gd name="connsiteX6" fmla="*/ 7431359 w 7475096"/>
                <a:gd name="connsiteY6" fmla="*/ 9346 h 193574"/>
                <a:gd name="connsiteX7" fmla="*/ 7473028 w 7475096"/>
                <a:gd name="connsiteY7" fmla="*/ 87185 h 193574"/>
                <a:gd name="connsiteX8" fmla="*/ 7473028 w 7475096"/>
                <a:gd name="connsiteY8" fmla="*/ 103573 h 193574"/>
                <a:gd name="connsiteX9" fmla="*/ 7431231 w 7475096"/>
                <a:gd name="connsiteY9" fmla="*/ 184100 h 193574"/>
                <a:gd name="connsiteX10" fmla="*/ 7415589 w 7475096"/>
                <a:gd name="connsiteY10" fmla="*/ 193574 h 1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5096" h="193574">
                  <a:moveTo>
                    <a:pt x="7415717" y="193574"/>
                  </a:moveTo>
                  <a:lnTo>
                    <a:pt x="17693" y="193574"/>
                  </a:lnTo>
                  <a:cubicBezTo>
                    <a:pt x="7949" y="193574"/>
                    <a:pt x="0" y="185637"/>
                    <a:pt x="0" y="175907"/>
                  </a:cubicBezTo>
                  <a:lnTo>
                    <a:pt x="0" y="17667"/>
                  </a:lnTo>
                  <a:cubicBezTo>
                    <a:pt x="0" y="7938"/>
                    <a:pt x="7949" y="0"/>
                    <a:pt x="17693" y="0"/>
                  </a:cubicBezTo>
                  <a:lnTo>
                    <a:pt x="7415846" y="0"/>
                  </a:lnTo>
                  <a:cubicBezTo>
                    <a:pt x="7422384" y="0"/>
                    <a:pt x="7428282" y="3585"/>
                    <a:pt x="7431359" y="9346"/>
                  </a:cubicBezTo>
                  <a:lnTo>
                    <a:pt x="7473028" y="87185"/>
                  </a:lnTo>
                  <a:cubicBezTo>
                    <a:pt x="7475721" y="92306"/>
                    <a:pt x="7475849" y="98451"/>
                    <a:pt x="7473028" y="103573"/>
                  </a:cubicBezTo>
                  <a:lnTo>
                    <a:pt x="7431231" y="184100"/>
                  </a:lnTo>
                  <a:cubicBezTo>
                    <a:pt x="7428154" y="189990"/>
                    <a:pt x="7422128" y="193574"/>
                    <a:pt x="7415589" y="193574"/>
                  </a:cubicBezTo>
                  <a:close/>
                </a:path>
              </a:pathLst>
            </a:custGeom>
            <a:solidFill>
              <a:schemeClr val="accent1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8DEFB69-224C-AE0B-44CF-D6C506E80483}"/>
                </a:ext>
              </a:extLst>
            </p:cNvPr>
            <p:cNvSpPr/>
            <p:nvPr/>
          </p:nvSpPr>
          <p:spPr>
            <a:xfrm>
              <a:off x="8451926" y="907286"/>
              <a:ext cx="7461415" cy="193574"/>
            </a:xfrm>
            <a:custGeom>
              <a:avLst/>
              <a:gdLst>
                <a:gd name="connsiteX0" fmla="*/ 7381138 w 7461415"/>
                <a:gd name="connsiteY0" fmla="*/ 128 h 193574"/>
                <a:gd name="connsiteX1" fmla="*/ 18245 w 7461415"/>
                <a:gd name="connsiteY1" fmla="*/ 128 h 193574"/>
                <a:gd name="connsiteX2" fmla="*/ 2602 w 7461415"/>
                <a:gd name="connsiteY2" fmla="*/ 25861 h 193574"/>
                <a:gd name="connsiteX3" fmla="*/ 34912 w 7461415"/>
                <a:gd name="connsiteY3" fmla="*/ 87185 h 193574"/>
                <a:gd name="connsiteX4" fmla="*/ 34912 w 7461415"/>
                <a:gd name="connsiteY4" fmla="*/ 103316 h 193574"/>
                <a:gd name="connsiteX5" fmla="*/ 1962 w 7461415"/>
                <a:gd name="connsiteY5" fmla="*/ 167969 h 193574"/>
                <a:gd name="connsiteX6" fmla="*/ 17732 w 7461415"/>
                <a:gd name="connsiteY6" fmla="*/ 193574 h 193574"/>
                <a:gd name="connsiteX7" fmla="*/ 7381009 w 7461415"/>
                <a:gd name="connsiteY7" fmla="*/ 193574 h 193574"/>
                <a:gd name="connsiteX8" fmla="*/ 7394857 w 7461415"/>
                <a:gd name="connsiteY8" fmla="*/ 186789 h 193574"/>
                <a:gd name="connsiteX9" fmla="*/ 7457682 w 7461415"/>
                <a:gd name="connsiteY9" fmla="*/ 106389 h 193574"/>
                <a:gd name="connsiteX10" fmla="*/ 7457554 w 7461415"/>
                <a:gd name="connsiteY10" fmla="*/ 84497 h 193574"/>
                <a:gd name="connsiteX11" fmla="*/ 7394857 w 7461415"/>
                <a:gd name="connsiteY11" fmla="*/ 6529 h 193574"/>
                <a:gd name="connsiteX12" fmla="*/ 7381138 w 7461415"/>
                <a:gd name="connsiteY12" fmla="*/ 0 h 1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1415" h="193574">
                  <a:moveTo>
                    <a:pt x="7381138" y="128"/>
                  </a:moveTo>
                  <a:lnTo>
                    <a:pt x="18245" y="128"/>
                  </a:lnTo>
                  <a:cubicBezTo>
                    <a:pt x="5039" y="128"/>
                    <a:pt x="-3551" y="14211"/>
                    <a:pt x="2602" y="25861"/>
                  </a:cubicBezTo>
                  <a:lnTo>
                    <a:pt x="34912" y="87185"/>
                  </a:lnTo>
                  <a:cubicBezTo>
                    <a:pt x="37605" y="92306"/>
                    <a:pt x="37605" y="98323"/>
                    <a:pt x="34912" y="103316"/>
                  </a:cubicBezTo>
                  <a:lnTo>
                    <a:pt x="1962" y="167969"/>
                  </a:lnTo>
                  <a:cubicBezTo>
                    <a:pt x="-4064" y="179620"/>
                    <a:pt x="4526" y="193574"/>
                    <a:pt x="17732" y="193574"/>
                  </a:cubicBezTo>
                  <a:lnTo>
                    <a:pt x="7381009" y="193574"/>
                  </a:lnTo>
                  <a:cubicBezTo>
                    <a:pt x="7386395" y="193574"/>
                    <a:pt x="7391524" y="191014"/>
                    <a:pt x="7394857" y="186789"/>
                  </a:cubicBezTo>
                  <a:lnTo>
                    <a:pt x="7457682" y="106389"/>
                  </a:lnTo>
                  <a:cubicBezTo>
                    <a:pt x="7462681" y="99988"/>
                    <a:pt x="7462681" y="90898"/>
                    <a:pt x="7457554" y="84497"/>
                  </a:cubicBezTo>
                  <a:lnTo>
                    <a:pt x="7394857" y="6529"/>
                  </a:lnTo>
                  <a:cubicBezTo>
                    <a:pt x="7391524" y="2304"/>
                    <a:pt x="7386395" y="0"/>
                    <a:pt x="7381138" y="0"/>
                  </a:cubicBezTo>
                  <a:close/>
                </a:path>
              </a:pathLst>
            </a:custGeom>
            <a:solidFill>
              <a:schemeClr val="accent2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04AF298-819A-2896-FB05-C3442173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36" y="1410248"/>
            <a:ext cx="22062104" cy="2909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6AF9266-5019-C6E6-B126-F93A3EE64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2536" y="12436481"/>
            <a:ext cx="1383622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 cap="none">
                <a:solidFill>
                  <a:schemeClr val="accent5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E7420A-280E-531E-6006-B5E95E33A53B}"/>
              </a:ext>
            </a:extLst>
          </p:cNvPr>
          <p:cNvGrpSpPr/>
          <p:nvPr/>
        </p:nvGrpSpPr>
        <p:grpSpPr>
          <a:xfrm>
            <a:off x="877896" y="907293"/>
            <a:ext cx="22631400" cy="193574"/>
            <a:chOff x="882071" y="907286"/>
            <a:chExt cx="22603454" cy="19357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ECAB782-1E2C-8CA2-5BC3-65E22B163D8F}"/>
                </a:ext>
              </a:extLst>
            </p:cNvPr>
            <p:cNvSpPr/>
            <p:nvPr/>
          </p:nvSpPr>
          <p:spPr>
            <a:xfrm>
              <a:off x="16008101" y="907286"/>
              <a:ext cx="7477424" cy="193446"/>
            </a:xfrm>
            <a:custGeom>
              <a:avLst/>
              <a:gdLst>
                <a:gd name="connsiteX0" fmla="*/ 7463450 w 7477424"/>
                <a:gd name="connsiteY0" fmla="*/ 0 h 193446"/>
                <a:gd name="connsiteX1" fmla="*/ 18371 w 7477424"/>
                <a:gd name="connsiteY1" fmla="*/ 0 h 193446"/>
                <a:gd name="connsiteX2" fmla="*/ 2601 w 7477424"/>
                <a:gd name="connsiteY2" fmla="*/ 25733 h 193446"/>
                <a:gd name="connsiteX3" fmla="*/ 35296 w 7477424"/>
                <a:gd name="connsiteY3" fmla="*/ 87057 h 193446"/>
                <a:gd name="connsiteX4" fmla="*/ 35296 w 7477424"/>
                <a:gd name="connsiteY4" fmla="*/ 103188 h 193446"/>
                <a:gd name="connsiteX5" fmla="*/ 1961 w 7477424"/>
                <a:gd name="connsiteY5" fmla="*/ 167841 h 193446"/>
                <a:gd name="connsiteX6" fmla="*/ 17859 w 7477424"/>
                <a:gd name="connsiteY6" fmla="*/ 193446 h 193446"/>
                <a:gd name="connsiteX7" fmla="*/ 7463321 w 7477424"/>
                <a:gd name="connsiteY7" fmla="*/ 193446 h 193446"/>
                <a:gd name="connsiteX8" fmla="*/ 7477424 w 7477424"/>
                <a:gd name="connsiteY8" fmla="*/ 186661 h 193446"/>
                <a:gd name="connsiteX9" fmla="*/ 7477424 w 7477424"/>
                <a:gd name="connsiteY9" fmla="*/ 6529 h 193446"/>
                <a:gd name="connsiteX10" fmla="*/ 7463578 w 7477424"/>
                <a:gd name="connsiteY10" fmla="*/ 0 h 19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7424" h="193446">
                  <a:moveTo>
                    <a:pt x="7463450" y="0"/>
                  </a:moveTo>
                  <a:lnTo>
                    <a:pt x="18371" y="0"/>
                  </a:lnTo>
                  <a:cubicBezTo>
                    <a:pt x="4910" y="0"/>
                    <a:pt x="-3681" y="14083"/>
                    <a:pt x="2601" y="25733"/>
                  </a:cubicBezTo>
                  <a:lnTo>
                    <a:pt x="35296" y="87057"/>
                  </a:lnTo>
                  <a:cubicBezTo>
                    <a:pt x="37988" y="92178"/>
                    <a:pt x="37988" y="98195"/>
                    <a:pt x="35296" y="103188"/>
                  </a:cubicBezTo>
                  <a:lnTo>
                    <a:pt x="1961" y="167841"/>
                  </a:lnTo>
                  <a:cubicBezTo>
                    <a:pt x="-4066" y="179492"/>
                    <a:pt x="4525" y="193446"/>
                    <a:pt x="17859" y="193446"/>
                  </a:cubicBezTo>
                  <a:lnTo>
                    <a:pt x="7463321" y="193446"/>
                  </a:lnTo>
                  <a:cubicBezTo>
                    <a:pt x="7468835" y="193446"/>
                    <a:pt x="7473962" y="190886"/>
                    <a:pt x="7477424" y="186661"/>
                  </a:cubicBezTo>
                  <a:lnTo>
                    <a:pt x="7477424" y="6529"/>
                  </a:lnTo>
                  <a:cubicBezTo>
                    <a:pt x="7474091" y="2304"/>
                    <a:pt x="7468964" y="0"/>
                    <a:pt x="7463578" y="0"/>
                  </a:cubicBezTo>
                  <a:close/>
                </a:path>
              </a:pathLst>
            </a:custGeom>
            <a:solidFill>
              <a:schemeClr val="accent4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B4E5F2E-45C1-92F9-845D-A7C9B4D0BBBA}"/>
                </a:ext>
              </a:extLst>
            </p:cNvPr>
            <p:cNvSpPr/>
            <p:nvPr/>
          </p:nvSpPr>
          <p:spPr>
            <a:xfrm>
              <a:off x="882071" y="907286"/>
              <a:ext cx="7475096" cy="193574"/>
            </a:xfrm>
            <a:custGeom>
              <a:avLst/>
              <a:gdLst>
                <a:gd name="connsiteX0" fmla="*/ 7415717 w 7475096"/>
                <a:gd name="connsiteY0" fmla="*/ 193574 h 193574"/>
                <a:gd name="connsiteX1" fmla="*/ 17693 w 7475096"/>
                <a:gd name="connsiteY1" fmla="*/ 193574 h 193574"/>
                <a:gd name="connsiteX2" fmla="*/ 0 w 7475096"/>
                <a:gd name="connsiteY2" fmla="*/ 175907 h 193574"/>
                <a:gd name="connsiteX3" fmla="*/ 0 w 7475096"/>
                <a:gd name="connsiteY3" fmla="*/ 17667 h 193574"/>
                <a:gd name="connsiteX4" fmla="*/ 17693 w 7475096"/>
                <a:gd name="connsiteY4" fmla="*/ 0 h 193574"/>
                <a:gd name="connsiteX5" fmla="*/ 7415846 w 7475096"/>
                <a:gd name="connsiteY5" fmla="*/ 0 h 193574"/>
                <a:gd name="connsiteX6" fmla="*/ 7431359 w 7475096"/>
                <a:gd name="connsiteY6" fmla="*/ 9346 h 193574"/>
                <a:gd name="connsiteX7" fmla="*/ 7473028 w 7475096"/>
                <a:gd name="connsiteY7" fmla="*/ 87185 h 193574"/>
                <a:gd name="connsiteX8" fmla="*/ 7473028 w 7475096"/>
                <a:gd name="connsiteY8" fmla="*/ 103573 h 193574"/>
                <a:gd name="connsiteX9" fmla="*/ 7431231 w 7475096"/>
                <a:gd name="connsiteY9" fmla="*/ 184100 h 193574"/>
                <a:gd name="connsiteX10" fmla="*/ 7415589 w 7475096"/>
                <a:gd name="connsiteY10" fmla="*/ 193574 h 1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5096" h="193574">
                  <a:moveTo>
                    <a:pt x="7415717" y="193574"/>
                  </a:moveTo>
                  <a:lnTo>
                    <a:pt x="17693" y="193574"/>
                  </a:lnTo>
                  <a:cubicBezTo>
                    <a:pt x="7949" y="193574"/>
                    <a:pt x="0" y="185637"/>
                    <a:pt x="0" y="175907"/>
                  </a:cubicBezTo>
                  <a:lnTo>
                    <a:pt x="0" y="17667"/>
                  </a:lnTo>
                  <a:cubicBezTo>
                    <a:pt x="0" y="7938"/>
                    <a:pt x="7949" y="0"/>
                    <a:pt x="17693" y="0"/>
                  </a:cubicBezTo>
                  <a:lnTo>
                    <a:pt x="7415846" y="0"/>
                  </a:lnTo>
                  <a:cubicBezTo>
                    <a:pt x="7422384" y="0"/>
                    <a:pt x="7428282" y="3585"/>
                    <a:pt x="7431359" y="9346"/>
                  </a:cubicBezTo>
                  <a:lnTo>
                    <a:pt x="7473028" y="87185"/>
                  </a:lnTo>
                  <a:cubicBezTo>
                    <a:pt x="7475721" y="92306"/>
                    <a:pt x="7475849" y="98451"/>
                    <a:pt x="7473028" y="103573"/>
                  </a:cubicBezTo>
                  <a:lnTo>
                    <a:pt x="7431231" y="184100"/>
                  </a:lnTo>
                  <a:cubicBezTo>
                    <a:pt x="7428154" y="189990"/>
                    <a:pt x="7422128" y="193574"/>
                    <a:pt x="7415589" y="193574"/>
                  </a:cubicBezTo>
                  <a:close/>
                </a:path>
              </a:pathLst>
            </a:custGeom>
            <a:solidFill>
              <a:schemeClr val="accent1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9F3F7C9-E36C-2F5B-81F3-6B45D8E5BACC}"/>
                </a:ext>
              </a:extLst>
            </p:cNvPr>
            <p:cNvSpPr/>
            <p:nvPr/>
          </p:nvSpPr>
          <p:spPr>
            <a:xfrm>
              <a:off x="8451926" y="907286"/>
              <a:ext cx="7461415" cy="193574"/>
            </a:xfrm>
            <a:custGeom>
              <a:avLst/>
              <a:gdLst>
                <a:gd name="connsiteX0" fmla="*/ 7381138 w 7461415"/>
                <a:gd name="connsiteY0" fmla="*/ 128 h 193574"/>
                <a:gd name="connsiteX1" fmla="*/ 18245 w 7461415"/>
                <a:gd name="connsiteY1" fmla="*/ 128 h 193574"/>
                <a:gd name="connsiteX2" fmla="*/ 2602 w 7461415"/>
                <a:gd name="connsiteY2" fmla="*/ 25861 h 193574"/>
                <a:gd name="connsiteX3" fmla="*/ 34912 w 7461415"/>
                <a:gd name="connsiteY3" fmla="*/ 87185 h 193574"/>
                <a:gd name="connsiteX4" fmla="*/ 34912 w 7461415"/>
                <a:gd name="connsiteY4" fmla="*/ 103316 h 193574"/>
                <a:gd name="connsiteX5" fmla="*/ 1962 w 7461415"/>
                <a:gd name="connsiteY5" fmla="*/ 167969 h 193574"/>
                <a:gd name="connsiteX6" fmla="*/ 17732 w 7461415"/>
                <a:gd name="connsiteY6" fmla="*/ 193574 h 193574"/>
                <a:gd name="connsiteX7" fmla="*/ 7381009 w 7461415"/>
                <a:gd name="connsiteY7" fmla="*/ 193574 h 193574"/>
                <a:gd name="connsiteX8" fmla="*/ 7394857 w 7461415"/>
                <a:gd name="connsiteY8" fmla="*/ 186789 h 193574"/>
                <a:gd name="connsiteX9" fmla="*/ 7457682 w 7461415"/>
                <a:gd name="connsiteY9" fmla="*/ 106389 h 193574"/>
                <a:gd name="connsiteX10" fmla="*/ 7457554 w 7461415"/>
                <a:gd name="connsiteY10" fmla="*/ 84497 h 193574"/>
                <a:gd name="connsiteX11" fmla="*/ 7394857 w 7461415"/>
                <a:gd name="connsiteY11" fmla="*/ 6529 h 193574"/>
                <a:gd name="connsiteX12" fmla="*/ 7381138 w 7461415"/>
                <a:gd name="connsiteY12" fmla="*/ 0 h 1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1415" h="193574">
                  <a:moveTo>
                    <a:pt x="7381138" y="128"/>
                  </a:moveTo>
                  <a:lnTo>
                    <a:pt x="18245" y="128"/>
                  </a:lnTo>
                  <a:cubicBezTo>
                    <a:pt x="5039" y="128"/>
                    <a:pt x="-3551" y="14211"/>
                    <a:pt x="2602" y="25861"/>
                  </a:cubicBezTo>
                  <a:lnTo>
                    <a:pt x="34912" y="87185"/>
                  </a:lnTo>
                  <a:cubicBezTo>
                    <a:pt x="37605" y="92306"/>
                    <a:pt x="37605" y="98323"/>
                    <a:pt x="34912" y="103316"/>
                  </a:cubicBezTo>
                  <a:lnTo>
                    <a:pt x="1962" y="167969"/>
                  </a:lnTo>
                  <a:cubicBezTo>
                    <a:pt x="-4064" y="179620"/>
                    <a:pt x="4526" y="193574"/>
                    <a:pt x="17732" y="193574"/>
                  </a:cubicBezTo>
                  <a:lnTo>
                    <a:pt x="7381009" y="193574"/>
                  </a:lnTo>
                  <a:cubicBezTo>
                    <a:pt x="7386395" y="193574"/>
                    <a:pt x="7391524" y="191014"/>
                    <a:pt x="7394857" y="186789"/>
                  </a:cubicBezTo>
                  <a:lnTo>
                    <a:pt x="7457682" y="106389"/>
                  </a:lnTo>
                  <a:cubicBezTo>
                    <a:pt x="7462681" y="99988"/>
                    <a:pt x="7462681" y="90898"/>
                    <a:pt x="7457554" y="84497"/>
                  </a:cubicBezTo>
                  <a:lnTo>
                    <a:pt x="7394857" y="6529"/>
                  </a:lnTo>
                  <a:cubicBezTo>
                    <a:pt x="7391524" y="2304"/>
                    <a:pt x="7386395" y="0"/>
                    <a:pt x="7381138" y="0"/>
                  </a:cubicBezTo>
                  <a:close/>
                </a:path>
              </a:pathLst>
            </a:custGeom>
            <a:solidFill>
              <a:schemeClr val="accent2"/>
            </a:solidFill>
            <a:ln w="12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3313FEE-4882-7BEA-2896-EEBFEB7A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13892" y="110629"/>
            <a:ext cx="569033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5"/>
                </a:solidFill>
              </a:defRPr>
            </a:lvl1pPr>
          </a:lstStyle>
          <a:p>
            <a:fld id="{CA84FCAB-4505-D94A-9697-C09602147755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404D82-8C40-A006-6A77-7B6B1B1CB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19350" y="110629"/>
            <a:ext cx="2105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5"/>
                </a:solidFill>
              </a:defRPr>
            </a:lvl1pPr>
          </a:lstStyle>
          <a:p>
            <a:fld id="{95CE8FF4-F7FE-4066-B1BB-59E5BB95AF2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D52D3E-4E58-E06D-0CB3-FCC069F8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536" y="4942705"/>
            <a:ext cx="22062104" cy="687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695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829" r:id="rId3"/>
    <p:sldLayoutId id="2147483789" r:id="rId4"/>
    <p:sldLayoutId id="2147483790" r:id="rId5"/>
    <p:sldLayoutId id="2147483823" r:id="rId6"/>
    <p:sldLayoutId id="2147483791" r:id="rId7"/>
    <p:sldLayoutId id="2147483792" r:id="rId8"/>
    <p:sldLayoutId id="2147483793" r:id="rId9"/>
    <p:sldLayoutId id="2147483824" r:id="rId10"/>
    <p:sldLayoutId id="2147483827" r:id="rId11"/>
    <p:sldLayoutId id="2147483825" r:id="rId12"/>
    <p:sldLayoutId id="2147483826" r:id="rId13"/>
    <p:sldLayoutId id="2147483795" r:id="rId14"/>
    <p:sldLayoutId id="2147483803" r:id="rId15"/>
    <p:sldLayoutId id="2147483828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</p:sldLayoutIdLst>
  <p:hf sldNum="0" hdr="0" dt="0"/>
  <p:txStyles>
    <p:titleStyle>
      <a:lvl1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8" b="1" i="0" u="none" strike="noStrike" cap="none" spc="0" baseline="0">
          <a:solidFill>
            <a:schemeClr val="accent1"/>
          </a:solidFill>
          <a:uFillTx/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  <a:sym typeface="Arial Narrow"/>
        </a:defRPr>
      </a:lvl1pPr>
      <a:lvl2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0" algn="l" defTabSz="182788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96" b="1" i="0" u="none" strike="noStrike" cap="none" spc="0" baseline="0"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799940" marR="0" indent="-685662" algn="l" defTabSz="1828434" rtl="0" eaLnBrk="1" fontAlgn="auto" latinLnBrk="0" hangingPunct="1">
        <a:lnSpc>
          <a:spcPct val="90000"/>
        </a:lnSpc>
        <a:spcBef>
          <a:spcPts val="2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Arial" panose="020B0604020202020204" pitchFamily="34" charset="0"/>
          <a:sym typeface="Arial"/>
        </a:defRPr>
      </a:lvl1pPr>
      <a:lvl2pPr marL="1417036" marR="0" indent="-685662" algn="l" defTabSz="1828434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2331254" marR="0" indent="-685662" algn="l" defTabSz="1828434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3382604" marR="0" indent="-685662" algn="l" defTabSz="1828434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4228254" marR="0" indent="-571386" algn="l" defTabSz="1828434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4711774" marR="0" indent="-142060" algn="l" defTabSz="1827886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System Font Regular"/>
        <a:buChar char="—"/>
        <a:tabLst/>
        <a:defRPr sz="4800" b="0" i="0" u="none" strike="noStrike" cap="none" spc="0" baseline="0">
          <a:solidFill>
            <a:srgbClr val="181206"/>
          </a:solidFill>
          <a:uFillTx/>
          <a:latin typeface="+mn-lt"/>
          <a:ea typeface="+mn-ea"/>
          <a:cs typeface="+mn-cs"/>
          <a:sym typeface="Arial"/>
        </a:defRPr>
      </a:lvl6pPr>
      <a:lvl7pPr marL="5625716" marR="0" indent="-324904" algn="l" defTabSz="1827886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181206"/>
          </a:solidFill>
          <a:uFillTx/>
          <a:latin typeface="+mn-lt"/>
          <a:ea typeface="+mn-ea"/>
          <a:cs typeface="+mn-cs"/>
          <a:sym typeface="Arial"/>
        </a:defRPr>
      </a:lvl7pPr>
      <a:lvl8pPr marL="6905346" marR="0" indent="-507746" algn="l" defTabSz="1827886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181206"/>
          </a:solidFill>
          <a:uFillTx/>
          <a:latin typeface="+mn-lt"/>
          <a:ea typeface="+mn-ea"/>
          <a:cs typeface="+mn-cs"/>
          <a:sym typeface="Arial"/>
        </a:defRPr>
      </a:lvl8pPr>
      <a:lvl9pPr marL="7819290" marR="0" indent="-507746" algn="l" defTabSz="1827886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181206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39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29286" userDrawn="1">
          <p15:clr>
            <a:srgbClr val="F26B43"/>
          </p15:clr>
        </p15:guide>
        <p15:guide id="3" orient="horz" pos="864" userDrawn="1">
          <p15:clr>
            <a:srgbClr val="F26B43"/>
          </p15:clr>
        </p15:guide>
        <p15:guide id="4" orient="horz" pos="14736" userDrawn="1">
          <p15:clr>
            <a:srgbClr val="F26B43"/>
          </p15:clr>
        </p15:guide>
        <p15:guide id="5" orient="horz" pos="7440" userDrawn="1">
          <p15:clr>
            <a:srgbClr val="F26B43"/>
          </p15:clr>
        </p15:guide>
        <p15:guide id="6" pos="14642" userDrawn="1">
          <p15:clr>
            <a:srgbClr val="F26B43"/>
          </p15:clr>
        </p15:guide>
        <p15:guide id="7" orient="horz" pos="30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chapters/25947" TargetMode="External"/><Relationship Id="rId2" Type="http://schemas.openxmlformats.org/officeDocument/2006/relationships/hyperlink" Target="https://onlinelibrary.wiley.com/doi/pdf/10.1002/bsl.2501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B66FFE-5FB3-A5CF-36AA-7F68E429A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Innovations in Jail-Based Competency Restoration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0868-86E4-7E46-98A2-F35DCBDF2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Kenneth Carabello, MSW, Senior Vice President</a:t>
            </a:r>
          </a:p>
          <a:p>
            <a:r>
              <a:rPr lang="en-US" dirty="0"/>
              <a:t>Melissa Tran-Chamblin, LMFT,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96290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6D81AF8-17B6-BCE0-792F-D2596B9F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Continuum of Competency Interventions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2F48A-CA51-0C3B-7618-B45D829E7DD3}"/>
              </a:ext>
            </a:extLst>
          </p:cNvPr>
          <p:cNvSpPr txBox="1"/>
          <p:nvPr/>
        </p:nvSpPr>
        <p:spPr>
          <a:xfrm>
            <a:off x="1163642" y="4506029"/>
            <a:ext cx="22059222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dirty="0"/>
              <a:t> Incompetent to Stand Trial (IST) Treatment Pathways</a:t>
            </a:r>
            <a:br>
              <a:rPr lang="en-US" sz="4400" dirty="0"/>
            </a:br>
            <a:r>
              <a:rPr lang="en-US" sz="4400" dirty="0"/>
              <a:t>( Average wait time from commitment to JBCT/State Hospital admission: 4-6 Months)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A1220A-6564-CFF3-27FF-4D414D832D6C}"/>
              </a:ext>
            </a:extLst>
          </p:cNvPr>
          <p:cNvGrpSpPr/>
          <p:nvPr/>
        </p:nvGrpSpPr>
        <p:grpSpPr>
          <a:xfrm>
            <a:off x="1001381" y="6667500"/>
            <a:ext cx="22259399" cy="5387008"/>
            <a:chOff x="665694" y="2642082"/>
            <a:chExt cx="11465346" cy="27747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7FEFD4-58C5-F3C5-EC64-8911B9A699B2}"/>
                </a:ext>
              </a:extLst>
            </p:cNvPr>
            <p:cNvCxnSpPr>
              <a:cxnSpLocks/>
            </p:cNvCxnSpPr>
            <p:nvPr/>
          </p:nvCxnSpPr>
          <p:spPr>
            <a:xfrm>
              <a:off x="737100" y="4065206"/>
              <a:ext cx="10406933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8641ED-42FD-1225-4922-25F931C216E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46377" y="2871216"/>
              <a:ext cx="0" cy="118872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7F31B1-A105-C909-6936-4E93599EB3E3}"/>
                </a:ext>
              </a:extLst>
            </p:cNvPr>
            <p:cNvSpPr/>
            <p:nvPr/>
          </p:nvSpPr>
          <p:spPr>
            <a:xfrm>
              <a:off x="665694" y="2746064"/>
              <a:ext cx="161365" cy="1613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EBDFB-A355-71C7-A9E9-3D49F38E4BE4}"/>
                </a:ext>
              </a:extLst>
            </p:cNvPr>
            <p:cNvSpPr txBox="1"/>
            <p:nvPr/>
          </p:nvSpPr>
          <p:spPr>
            <a:xfrm>
              <a:off x="903262" y="2642082"/>
              <a:ext cx="2044944" cy="1477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Committed to treatment as Incompetent to Stand Trial by courts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C11327-E5D4-B548-DB8D-3E4583A93A1A}"/>
                </a:ext>
              </a:extLst>
            </p:cNvPr>
            <p:cNvCxnSpPr>
              <a:cxnSpLocks noChangeAspect="1"/>
              <a:stCxn id="23" idx="4"/>
            </p:cNvCxnSpPr>
            <p:nvPr/>
          </p:nvCxnSpPr>
          <p:spPr>
            <a:xfrm flipV="1">
              <a:off x="10384773" y="4059697"/>
              <a:ext cx="4535" cy="65482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804449-BC8C-4B18-4D62-88941836EFA2}"/>
                </a:ext>
              </a:extLst>
            </p:cNvPr>
            <p:cNvSpPr/>
            <p:nvPr/>
          </p:nvSpPr>
          <p:spPr>
            <a:xfrm>
              <a:off x="10304090" y="4553158"/>
              <a:ext cx="161365" cy="1613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7F0ACD-1E1F-31B2-991D-29F8E0C83250}"/>
                </a:ext>
              </a:extLst>
            </p:cNvPr>
            <p:cNvSpPr txBox="1"/>
            <p:nvPr/>
          </p:nvSpPr>
          <p:spPr>
            <a:xfrm>
              <a:off x="10546138" y="2642082"/>
              <a:ext cx="1584902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Jail-Based Competency Treatment (JBCT)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970AA5-E510-692A-A5DC-97A92B91A14C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0389308" y="2862713"/>
              <a:ext cx="0" cy="118872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B83B7C-CAA2-E813-12AC-54CA9636F580}"/>
                </a:ext>
              </a:extLst>
            </p:cNvPr>
            <p:cNvSpPr/>
            <p:nvPr/>
          </p:nvSpPr>
          <p:spPr>
            <a:xfrm>
              <a:off x="10308625" y="2737561"/>
              <a:ext cx="161365" cy="1613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E1D50C-96FF-A984-8F7D-865107F875EA}"/>
                </a:ext>
              </a:extLst>
            </p:cNvPr>
            <p:cNvSpPr txBox="1"/>
            <p:nvPr/>
          </p:nvSpPr>
          <p:spPr>
            <a:xfrm>
              <a:off x="10546138" y="4551229"/>
              <a:ext cx="1584902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State Hospital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7A6A114-7DC0-D1D9-FF7B-7AE9D0A825B7}"/>
                </a:ext>
              </a:extLst>
            </p:cNvPr>
            <p:cNvGrpSpPr/>
            <p:nvPr/>
          </p:nvGrpSpPr>
          <p:grpSpPr>
            <a:xfrm>
              <a:off x="3751105" y="2653271"/>
              <a:ext cx="2357146" cy="1419051"/>
              <a:chOff x="3997761" y="2659929"/>
              <a:chExt cx="2357146" cy="141905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6C78418-0B41-A1EC-9AC7-EF1916258EC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4078444" y="2890260"/>
                <a:ext cx="0" cy="118872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22086D6-8244-DA9B-737F-AAB5B40C12B2}"/>
                  </a:ext>
                </a:extLst>
              </p:cNvPr>
              <p:cNvSpPr/>
              <p:nvPr/>
            </p:nvSpPr>
            <p:spPr>
              <a:xfrm>
                <a:off x="3997761" y="2765108"/>
                <a:ext cx="161365" cy="16136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4F293B-8882-666F-F0D1-A7B526D9171F}"/>
                  </a:ext>
                </a:extLst>
              </p:cNvPr>
              <p:cNvSpPr txBox="1"/>
              <p:nvPr/>
            </p:nvSpPr>
            <p:spPr>
              <a:xfrm>
                <a:off x="4309963" y="2659929"/>
                <a:ext cx="2044944" cy="923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hangingPunct="0"/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Early Access &amp; Stabilization Services (EASS)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159416-1EF5-C440-CC2E-3DA1A6689711}"/>
                </a:ext>
              </a:extLst>
            </p:cNvPr>
            <p:cNvGrpSpPr/>
            <p:nvPr/>
          </p:nvGrpSpPr>
          <p:grpSpPr>
            <a:xfrm>
              <a:off x="6840388" y="2737561"/>
              <a:ext cx="2942486" cy="1332916"/>
              <a:chOff x="6778883" y="2737561"/>
              <a:chExt cx="2942486" cy="133291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D19EA09-AB0A-1FEF-E71F-09BF89E703E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6859566" y="2881757"/>
                <a:ext cx="0" cy="118872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4ED319D-5309-9EDE-CCE9-BAB525B9CD5A}"/>
                  </a:ext>
                </a:extLst>
              </p:cNvPr>
              <p:cNvSpPr/>
              <p:nvPr/>
            </p:nvSpPr>
            <p:spPr>
              <a:xfrm>
                <a:off x="6778883" y="2756605"/>
                <a:ext cx="161365" cy="16136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79ED39-DD40-727D-8372-73B917C0A581}"/>
                  </a:ext>
                </a:extLst>
              </p:cNvPr>
              <p:cNvSpPr txBox="1"/>
              <p:nvPr/>
            </p:nvSpPr>
            <p:spPr>
              <a:xfrm>
                <a:off x="7084361" y="2737561"/>
                <a:ext cx="2637008" cy="646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hangingPunct="0"/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DSH IST Re-Evaluation Program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6F711B-FD32-A903-1386-4FE975E47215}"/>
                </a:ext>
              </a:extLst>
            </p:cNvPr>
            <p:cNvGrpSpPr/>
            <p:nvPr/>
          </p:nvGrpSpPr>
          <p:grpSpPr>
            <a:xfrm>
              <a:off x="7215275" y="4051433"/>
              <a:ext cx="2749233" cy="1062013"/>
              <a:chOff x="7153770" y="4051433"/>
              <a:chExt cx="2749233" cy="1062013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75BC4EF-7A0B-0347-C4E6-62574E25522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238988" y="4051433"/>
                <a:ext cx="0" cy="82296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CE75C97-E960-8E68-0A93-E304EFD4C6D1}"/>
                  </a:ext>
                </a:extLst>
              </p:cNvPr>
              <p:cNvSpPr/>
              <p:nvPr/>
            </p:nvSpPr>
            <p:spPr>
              <a:xfrm>
                <a:off x="7153770" y="4882657"/>
                <a:ext cx="161365" cy="16136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731A810-92A8-4568-5CE0-C9B916B1EF4A}"/>
                  </a:ext>
                </a:extLst>
              </p:cNvPr>
              <p:cNvSpPr txBox="1"/>
              <p:nvPr/>
            </p:nvSpPr>
            <p:spPr>
              <a:xfrm>
                <a:off x="7467841" y="4190120"/>
                <a:ext cx="2435162" cy="923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hangingPunct="0"/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Diversion or Community-Based Restoration (</a:t>
                </a:r>
                <a:r>
                  <a:rPr lang="en-US" b="1" dirty="0" err="1">
                    <a:solidFill>
                      <a:schemeClr val="accent1"/>
                    </a:solidFill>
                    <a:latin typeface="+mj-lt"/>
                  </a:rPr>
                  <a:t>CBR</a:t>
                </a:r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)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E7CE16-2BF7-5039-D404-82490CAC6B1B}"/>
                </a:ext>
              </a:extLst>
            </p:cNvPr>
            <p:cNvSpPr txBox="1"/>
            <p:nvPr/>
          </p:nvSpPr>
          <p:spPr>
            <a:xfrm>
              <a:off x="9351809" y="5047488"/>
              <a:ext cx="9239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7F55CB84-CF78-1460-CCA7-59AF39B0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8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63A636-1504-6E40-6FFE-5C0F85C1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Access &amp; Stabilization Services (EASS)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2BD9-31CE-7744-B854-0FC9DB5A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B72885-53FF-61AF-C1FA-DD406ECF9399}"/>
              </a:ext>
            </a:extLst>
          </p:cNvPr>
          <p:cNvGrpSpPr/>
          <p:nvPr/>
        </p:nvGrpSpPr>
        <p:grpSpPr>
          <a:xfrm>
            <a:off x="1144596" y="4389114"/>
            <a:ext cx="22153982" cy="7760340"/>
            <a:chOff x="618877" y="2194557"/>
            <a:chExt cx="10963524" cy="388017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CC600CE-E1BD-345B-FCD4-078A13FCECC7}"/>
                </a:ext>
              </a:extLst>
            </p:cNvPr>
            <p:cNvSpPr/>
            <p:nvPr/>
          </p:nvSpPr>
          <p:spPr>
            <a:xfrm>
              <a:off x="618877" y="2194557"/>
              <a:ext cx="10963524" cy="1253070"/>
            </a:xfrm>
            <a:custGeom>
              <a:avLst/>
              <a:gdLst>
                <a:gd name="connsiteX0" fmla="*/ 0 w 10963524"/>
                <a:gd name="connsiteY0" fmla="*/ 208849 h 1253070"/>
                <a:gd name="connsiteX1" fmla="*/ 208849 w 10963524"/>
                <a:gd name="connsiteY1" fmla="*/ 0 h 1253070"/>
                <a:gd name="connsiteX2" fmla="*/ 10754675 w 10963524"/>
                <a:gd name="connsiteY2" fmla="*/ 0 h 1253070"/>
                <a:gd name="connsiteX3" fmla="*/ 10963524 w 10963524"/>
                <a:gd name="connsiteY3" fmla="*/ 208849 h 1253070"/>
                <a:gd name="connsiteX4" fmla="*/ 10963524 w 10963524"/>
                <a:gd name="connsiteY4" fmla="*/ 1044221 h 1253070"/>
                <a:gd name="connsiteX5" fmla="*/ 10754675 w 10963524"/>
                <a:gd name="connsiteY5" fmla="*/ 1253070 h 1253070"/>
                <a:gd name="connsiteX6" fmla="*/ 208849 w 10963524"/>
                <a:gd name="connsiteY6" fmla="*/ 1253070 h 1253070"/>
                <a:gd name="connsiteX7" fmla="*/ 0 w 10963524"/>
                <a:gd name="connsiteY7" fmla="*/ 1044221 h 1253070"/>
                <a:gd name="connsiteX8" fmla="*/ 0 w 10963524"/>
                <a:gd name="connsiteY8" fmla="*/ 208849 h 125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3524" h="1253070">
                  <a:moveTo>
                    <a:pt x="0" y="208849"/>
                  </a:moveTo>
                  <a:cubicBezTo>
                    <a:pt x="0" y="93505"/>
                    <a:pt x="93505" y="0"/>
                    <a:pt x="208849" y="0"/>
                  </a:cubicBezTo>
                  <a:lnTo>
                    <a:pt x="10754675" y="0"/>
                  </a:lnTo>
                  <a:cubicBezTo>
                    <a:pt x="10870019" y="0"/>
                    <a:pt x="10963524" y="93505"/>
                    <a:pt x="10963524" y="208849"/>
                  </a:cubicBezTo>
                  <a:lnTo>
                    <a:pt x="10963524" y="1044221"/>
                  </a:lnTo>
                  <a:cubicBezTo>
                    <a:pt x="10963524" y="1159565"/>
                    <a:pt x="10870019" y="1253070"/>
                    <a:pt x="10754675" y="1253070"/>
                  </a:cubicBezTo>
                  <a:lnTo>
                    <a:pt x="208849" y="1253070"/>
                  </a:lnTo>
                  <a:cubicBezTo>
                    <a:pt x="93505" y="1253070"/>
                    <a:pt x="0" y="1159565"/>
                    <a:pt x="0" y="1044221"/>
                  </a:cubicBezTo>
                  <a:lnTo>
                    <a:pt x="0" y="208849"/>
                  </a:lnTo>
                  <a:close/>
                </a:path>
              </a:pathLst>
            </a:custGeom>
            <a:solidFill>
              <a:srgbClr val="F5F9F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220" tIns="305220" rIns="305220" bIns="305220" numCol="1" spcCol="1270" anchor="ctr" anchorCtr="0">
              <a:noAutofit/>
            </a:bodyPr>
            <a:lstStyle/>
            <a:p>
              <a:pPr defTabSz="2133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>
                  <a:solidFill>
                    <a:schemeClr val="tx1"/>
                  </a:solidFill>
                </a:rPr>
                <a:t>Early Access and Stabilization Services (EASS), in partnership with the Department of State Hospitals (DSH), provides treatment services to Incompetent to Stand Trial (IST) incarcerated patients. 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6ED7F34-C3CC-29D5-F7E7-CF9695E8BAFE}"/>
                </a:ext>
              </a:extLst>
            </p:cNvPr>
            <p:cNvSpPr/>
            <p:nvPr/>
          </p:nvSpPr>
          <p:spPr>
            <a:xfrm>
              <a:off x="618877" y="3508107"/>
              <a:ext cx="10963524" cy="1253070"/>
            </a:xfrm>
            <a:custGeom>
              <a:avLst/>
              <a:gdLst>
                <a:gd name="connsiteX0" fmla="*/ 0 w 10963524"/>
                <a:gd name="connsiteY0" fmla="*/ 208849 h 1253070"/>
                <a:gd name="connsiteX1" fmla="*/ 208849 w 10963524"/>
                <a:gd name="connsiteY1" fmla="*/ 0 h 1253070"/>
                <a:gd name="connsiteX2" fmla="*/ 10754675 w 10963524"/>
                <a:gd name="connsiteY2" fmla="*/ 0 h 1253070"/>
                <a:gd name="connsiteX3" fmla="*/ 10963524 w 10963524"/>
                <a:gd name="connsiteY3" fmla="*/ 208849 h 1253070"/>
                <a:gd name="connsiteX4" fmla="*/ 10963524 w 10963524"/>
                <a:gd name="connsiteY4" fmla="*/ 1044221 h 1253070"/>
                <a:gd name="connsiteX5" fmla="*/ 10754675 w 10963524"/>
                <a:gd name="connsiteY5" fmla="*/ 1253070 h 1253070"/>
                <a:gd name="connsiteX6" fmla="*/ 208849 w 10963524"/>
                <a:gd name="connsiteY6" fmla="*/ 1253070 h 1253070"/>
                <a:gd name="connsiteX7" fmla="*/ 0 w 10963524"/>
                <a:gd name="connsiteY7" fmla="*/ 1044221 h 1253070"/>
                <a:gd name="connsiteX8" fmla="*/ 0 w 10963524"/>
                <a:gd name="connsiteY8" fmla="*/ 208849 h 125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3524" h="1253070">
                  <a:moveTo>
                    <a:pt x="0" y="208849"/>
                  </a:moveTo>
                  <a:cubicBezTo>
                    <a:pt x="0" y="93505"/>
                    <a:pt x="93505" y="0"/>
                    <a:pt x="208849" y="0"/>
                  </a:cubicBezTo>
                  <a:lnTo>
                    <a:pt x="10754675" y="0"/>
                  </a:lnTo>
                  <a:cubicBezTo>
                    <a:pt x="10870019" y="0"/>
                    <a:pt x="10963524" y="93505"/>
                    <a:pt x="10963524" y="208849"/>
                  </a:cubicBezTo>
                  <a:lnTo>
                    <a:pt x="10963524" y="1044221"/>
                  </a:lnTo>
                  <a:cubicBezTo>
                    <a:pt x="10963524" y="1159565"/>
                    <a:pt x="10870019" y="1253070"/>
                    <a:pt x="10754675" y="1253070"/>
                  </a:cubicBezTo>
                  <a:lnTo>
                    <a:pt x="208849" y="1253070"/>
                  </a:lnTo>
                  <a:cubicBezTo>
                    <a:pt x="93505" y="1253070"/>
                    <a:pt x="0" y="1159565"/>
                    <a:pt x="0" y="1044221"/>
                  </a:cubicBezTo>
                  <a:lnTo>
                    <a:pt x="0" y="208849"/>
                  </a:lnTo>
                  <a:close/>
                </a:path>
              </a:pathLst>
            </a:custGeom>
            <a:solidFill>
              <a:srgbClr val="DAE1EA">
                <a:alpha val="53779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67897"/>
                <a:satOff val="-37845"/>
                <a:lumOff val="21495"/>
                <a:alphaOff val="0"/>
              </a:schemeClr>
            </a:fillRef>
            <a:effectRef idx="0">
              <a:schemeClr val="accent1">
                <a:shade val="80000"/>
                <a:hueOff val="367897"/>
                <a:satOff val="-37845"/>
                <a:lumOff val="214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360" tIns="282360" rIns="282360" bIns="282360" numCol="1" spcCol="1270" anchor="ctr" anchorCtr="0">
              <a:noAutofit/>
            </a:bodyPr>
            <a:lstStyle/>
            <a:p>
              <a:pPr defTabSz="18669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>
                  <a:solidFill>
                    <a:schemeClr val="tx1"/>
                  </a:solidFill>
                </a:rPr>
                <a:t>Our goal is to provide early patient engagement​, psychiatric medication stabilization​, and competency restoration at the earliest point possible after commitment while awaiting admission to a DSH facility (e.g., JBCT or State Hospital)​. 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4390AC5-5BF1-DFA0-A2AA-46D75499DD5F}"/>
                </a:ext>
              </a:extLst>
            </p:cNvPr>
            <p:cNvSpPr/>
            <p:nvPr/>
          </p:nvSpPr>
          <p:spPr>
            <a:xfrm>
              <a:off x="618877" y="4821657"/>
              <a:ext cx="10963524" cy="1253070"/>
            </a:xfrm>
            <a:custGeom>
              <a:avLst/>
              <a:gdLst>
                <a:gd name="connsiteX0" fmla="*/ 0 w 10963524"/>
                <a:gd name="connsiteY0" fmla="*/ 208849 h 1253070"/>
                <a:gd name="connsiteX1" fmla="*/ 208849 w 10963524"/>
                <a:gd name="connsiteY1" fmla="*/ 0 h 1253070"/>
                <a:gd name="connsiteX2" fmla="*/ 10754675 w 10963524"/>
                <a:gd name="connsiteY2" fmla="*/ 0 h 1253070"/>
                <a:gd name="connsiteX3" fmla="*/ 10963524 w 10963524"/>
                <a:gd name="connsiteY3" fmla="*/ 208849 h 1253070"/>
                <a:gd name="connsiteX4" fmla="*/ 10963524 w 10963524"/>
                <a:gd name="connsiteY4" fmla="*/ 1044221 h 1253070"/>
                <a:gd name="connsiteX5" fmla="*/ 10754675 w 10963524"/>
                <a:gd name="connsiteY5" fmla="*/ 1253070 h 1253070"/>
                <a:gd name="connsiteX6" fmla="*/ 208849 w 10963524"/>
                <a:gd name="connsiteY6" fmla="*/ 1253070 h 1253070"/>
                <a:gd name="connsiteX7" fmla="*/ 0 w 10963524"/>
                <a:gd name="connsiteY7" fmla="*/ 1044221 h 1253070"/>
                <a:gd name="connsiteX8" fmla="*/ 0 w 10963524"/>
                <a:gd name="connsiteY8" fmla="*/ 208849 h 125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3524" h="1253070">
                  <a:moveTo>
                    <a:pt x="0" y="208849"/>
                  </a:moveTo>
                  <a:cubicBezTo>
                    <a:pt x="0" y="93505"/>
                    <a:pt x="93505" y="0"/>
                    <a:pt x="208849" y="0"/>
                  </a:cubicBezTo>
                  <a:lnTo>
                    <a:pt x="10754675" y="0"/>
                  </a:lnTo>
                  <a:cubicBezTo>
                    <a:pt x="10870019" y="0"/>
                    <a:pt x="10963524" y="93505"/>
                    <a:pt x="10963524" y="208849"/>
                  </a:cubicBezTo>
                  <a:lnTo>
                    <a:pt x="10963524" y="1044221"/>
                  </a:lnTo>
                  <a:cubicBezTo>
                    <a:pt x="10963524" y="1159565"/>
                    <a:pt x="10870019" y="1253070"/>
                    <a:pt x="10754675" y="1253070"/>
                  </a:cubicBezTo>
                  <a:lnTo>
                    <a:pt x="208849" y="1253070"/>
                  </a:lnTo>
                  <a:cubicBezTo>
                    <a:pt x="93505" y="1253070"/>
                    <a:pt x="0" y="1159565"/>
                    <a:pt x="0" y="1044221"/>
                  </a:cubicBezTo>
                  <a:lnTo>
                    <a:pt x="0" y="208849"/>
                  </a:lnTo>
                  <a:close/>
                </a:path>
              </a:pathLst>
            </a:custGeom>
            <a:solidFill>
              <a:srgbClr val="E2EAF0">
                <a:alpha val="74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35794"/>
                <a:satOff val="-75690"/>
                <a:lumOff val="42989"/>
                <a:alphaOff val="0"/>
              </a:schemeClr>
            </a:fillRef>
            <a:effectRef idx="0">
              <a:schemeClr val="accent1">
                <a:shade val="80000"/>
                <a:hueOff val="735794"/>
                <a:satOff val="-75690"/>
                <a:lumOff val="429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360" tIns="282360" rIns="282360" bIns="282360" numCol="1" spcCol="1270" anchor="ctr" anchorCtr="0">
              <a:noAutofit/>
            </a:bodyPr>
            <a:lstStyle/>
            <a:p>
              <a:pPr defTabSz="18669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>
                  <a:solidFill>
                    <a:schemeClr val="tx1"/>
                  </a:solidFill>
                </a:rPr>
                <a:t>Services includes weekly psychiatric medication management including long-acting injectable medication, weekly individualized mental health and competency restoration treatment, and daily contacts for assessment and monitoring of psychiatric stabilization.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16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3A7F-D696-16D9-A5DE-6B680E68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790F2-B91C-6370-C625-EA07355A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31A923-3C7F-1E5B-7574-2FCCB9E89EF4}"/>
              </a:ext>
            </a:extLst>
          </p:cNvPr>
          <p:cNvSpPr/>
          <p:nvPr/>
        </p:nvSpPr>
        <p:spPr>
          <a:xfrm>
            <a:off x="1570252" y="5267739"/>
            <a:ext cx="6687844" cy="6543261"/>
          </a:xfrm>
          <a:prstGeom prst="roundRect">
            <a:avLst/>
          </a:pr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38D4B912-33A9-EAE0-6EC9-9D89ECDE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2614" y="4139643"/>
            <a:ext cx="2103120" cy="21031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D925A7-42A4-71BE-2A5C-AFC6B450F713}"/>
              </a:ext>
            </a:extLst>
          </p:cNvPr>
          <p:cNvSpPr txBox="1"/>
          <p:nvPr/>
        </p:nvSpPr>
        <p:spPr>
          <a:xfrm>
            <a:off x="1570251" y="6341604"/>
            <a:ext cx="6687844" cy="2492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4800" b="1" i="0" baseline="0" dirty="0">
                <a:solidFill>
                  <a:schemeClr val="accent1"/>
                </a:solidFill>
              </a:rPr>
              <a:t>San Bernardino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West Valley Detention Center </a:t>
            </a:r>
          </a:p>
          <a:p>
            <a:pPr algn="ctr"/>
            <a:r>
              <a:rPr lang="en-US" sz="3600" dirty="0"/>
              <a:t>Program Start Date: 09/26/22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00DE24-47AB-8D1B-0CC0-6BFE212495BB}"/>
              </a:ext>
            </a:extLst>
          </p:cNvPr>
          <p:cNvSpPr/>
          <p:nvPr/>
        </p:nvSpPr>
        <p:spPr>
          <a:xfrm>
            <a:off x="8849666" y="5267739"/>
            <a:ext cx="6687844" cy="6543261"/>
          </a:xfrm>
          <a:prstGeom prst="roundRect">
            <a:avLst/>
          </a:pr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175815A9-0C73-31B6-1D83-16B82414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028" y="4139643"/>
            <a:ext cx="2103120" cy="21031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CCF7AA-344C-CB65-CB25-D6BB509D6D19}"/>
              </a:ext>
            </a:extLst>
          </p:cNvPr>
          <p:cNvSpPr txBox="1"/>
          <p:nvPr/>
        </p:nvSpPr>
        <p:spPr>
          <a:xfrm>
            <a:off x="8849665" y="6341604"/>
            <a:ext cx="6687844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4800" b="1" i="0" baseline="0" dirty="0">
                <a:solidFill>
                  <a:schemeClr val="accent1"/>
                </a:solidFill>
              </a:rPr>
              <a:t>Riverside</a:t>
            </a:r>
          </a:p>
          <a:p>
            <a:pPr lvl="0" algn="ctr">
              <a:lnSpc>
                <a:spcPct val="100000"/>
              </a:lnSpc>
            </a:pPr>
            <a:endParaRPr lang="en-US" sz="3600" dirty="0"/>
          </a:p>
          <a:p>
            <a:pPr algn="ctr"/>
            <a:r>
              <a:rPr lang="en-US" sz="3600" b="1" dirty="0"/>
              <a:t>West Valley Detention Center </a:t>
            </a:r>
          </a:p>
          <a:p>
            <a:pPr algn="ctr"/>
            <a:r>
              <a:rPr lang="en-US" sz="3600" dirty="0"/>
              <a:t>Program Start Date: 09/26/22</a:t>
            </a:r>
          </a:p>
          <a:p>
            <a:pPr algn="ctr"/>
            <a:endParaRPr lang="en-US" sz="3600" b="1" dirty="0">
              <a:solidFill>
                <a:schemeClr val="bg2"/>
              </a:solidFill>
              <a:sym typeface="Arial"/>
            </a:endParaRPr>
          </a:p>
          <a:p>
            <a:pPr algn="ctr"/>
            <a:r>
              <a:rPr lang="en-US" sz="3600" b="1" dirty="0">
                <a:solidFill>
                  <a:schemeClr val="bg2"/>
                </a:solidFill>
                <a:sym typeface="Arial"/>
              </a:rPr>
              <a:t>Robert Presley </a:t>
            </a:r>
            <a:br>
              <a:rPr lang="en-US" sz="3600" b="1" dirty="0">
                <a:solidFill>
                  <a:schemeClr val="bg2"/>
                </a:solidFill>
                <a:sym typeface="Arial"/>
              </a:rPr>
            </a:br>
            <a:r>
              <a:rPr lang="en-US" sz="3600" b="1" dirty="0">
                <a:solidFill>
                  <a:schemeClr val="bg2"/>
                </a:solidFill>
                <a:sym typeface="Arial"/>
              </a:rPr>
              <a:t>Detention Center</a:t>
            </a:r>
            <a:r>
              <a:rPr lang="en-US" sz="3600" dirty="0">
                <a:solidFill>
                  <a:schemeClr val="bg2"/>
                </a:solidFill>
                <a:sym typeface="Arial"/>
              </a:rPr>
              <a:t> 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sym typeface="Arial"/>
              </a:rPr>
              <a:t>Program Start Date: </a:t>
            </a:r>
            <a:r>
              <a:rPr lang="en-US" dirty="0">
                <a:solidFill>
                  <a:schemeClr val="bg2"/>
                </a:solidFill>
                <a:sym typeface="Arial"/>
              </a:rPr>
              <a:t>12/5</a:t>
            </a:r>
            <a:r>
              <a:rPr lang="en-US" sz="3600" dirty="0">
                <a:solidFill>
                  <a:schemeClr val="bg2"/>
                </a:solidFill>
                <a:sym typeface="Arial"/>
              </a:rPr>
              <a:t>/22</a:t>
            </a:r>
          </a:p>
          <a:p>
            <a:pPr algn="ctr"/>
            <a:endParaRPr lang="en-US" sz="36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68296B-C108-13EC-4146-F8D327F9CC65}"/>
              </a:ext>
            </a:extLst>
          </p:cNvPr>
          <p:cNvSpPr/>
          <p:nvPr/>
        </p:nvSpPr>
        <p:spPr>
          <a:xfrm>
            <a:off x="16129080" y="5267739"/>
            <a:ext cx="6687844" cy="6543261"/>
          </a:xfrm>
          <a:prstGeom prst="roundRect">
            <a:avLst/>
          </a:pr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5" name="Graphic 24" descr="Marker with solid fill">
            <a:extLst>
              <a:ext uri="{FF2B5EF4-FFF2-40B4-BE49-F238E27FC236}">
                <a16:creationId xmlns:a16="http://schemas.microsoft.com/office/drawing/2014/main" id="{C7309507-9EEE-32B2-E6F3-4F6483C9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21442" y="4139643"/>
            <a:ext cx="2103120" cy="21031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E58299-4097-91CB-E87A-283E689E486D}"/>
              </a:ext>
            </a:extLst>
          </p:cNvPr>
          <p:cNvSpPr txBox="1"/>
          <p:nvPr/>
        </p:nvSpPr>
        <p:spPr>
          <a:xfrm>
            <a:off x="16129079" y="6341604"/>
            <a:ext cx="6687844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4800" b="1" i="0" baseline="0" dirty="0">
                <a:solidFill>
                  <a:schemeClr val="accent1"/>
                </a:solidFill>
              </a:rPr>
              <a:t>San Diego</a:t>
            </a:r>
          </a:p>
          <a:p>
            <a:pPr algn="ctr"/>
            <a:endParaRPr lang="en-US" sz="3600" dirty="0"/>
          </a:p>
          <a:p>
            <a:pPr lvl="0" algn="ctr">
              <a:lnSpc>
                <a:spcPct val="100000"/>
              </a:lnSpc>
            </a:pPr>
            <a:r>
              <a:rPr lang="en-US" sz="3600" b="1" dirty="0"/>
              <a:t>San Diego Central Jail &amp; Las Colinas Detention Re-Entry  </a:t>
            </a:r>
            <a:r>
              <a:rPr lang="en-US" sz="3600" dirty="0"/>
              <a:t>Program Start Date: 8/16/23</a:t>
            </a:r>
          </a:p>
        </p:txBody>
      </p:sp>
    </p:spTree>
    <p:extLst>
      <p:ext uri="{BB962C8B-B14F-4D97-AF65-F5344CB8AC3E}">
        <p14:creationId xmlns:p14="http://schemas.microsoft.com/office/powerpoint/2010/main" val="249844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8799-D4E9-4615-165A-5DA78498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7" y="1403350"/>
            <a:ext cx="22059900" cy="2755900"/>
          </a:xfrm>
        </p:spPr>
        <p:txBody>
          <a:bodyPr/>
          <a:lstStyle/>
          <a:p>
            <a:r>
              <a:rPr lang="en-US" dirty="0"/>
              <a:t>Operating Hours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C730D-D8B4-DDE0-1277-1297497F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7" y="12436485"/>
            <a:ext cx="13833476" cy="730250"/>
          </a:xfrm>
        </p:spPr>
        <p:txBody>
          <a:bodyPr/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447D7F-D730-8681-EF4D-7A41FF469D15}"/>
              </a:ext>
            </a:extLst>
          </p:cNvPr>
          <p:cNvGrpSpPr/>
          <p:nvPr/>
        </p:nvGrpSpPr>
        <p:grpSpPr>
          <a:xfrm>
            <a:off x="2132517" y="4401685"/>
            <a:ext cx="20505810" cy="7409315"/>
            <a:chOff x="3227758" y="4428286"/>
            <a:chExt cx="18146617" cy="65568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10DE66-8807-85BB-6A84-159002A7EF22}"/>
                </a:ext>
              </a:extLst>
            </p:cNvPr>
            <p:cNvGrpSpPr/>
            <p:nvPr/>
          </p:nvGrpSpPr>
          <p:grpSpPr>
            <a:xfrm>
              <a:off x="3227758" y="4437649"/>
              <a:ext cx="8914710" cy="6547511"/>
              <a:chOff x="3374391" y="4437649"/>
              <a:chExt cx="8914710" cy="654751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8431123-6FE6-8152-82B4-2AD8109BD2A1}"/>
                  </a:ext>
                </a:extLst>
              </p:cNvPr>
              <p:cNvSpPr/>
              <p:nvPr/>
            </p:nvSpPr>
            <p:spPr>
              <a:xfrm>
                <a:off x="3374391" y="5454533"/>
                <a:ext cx="8914710" cy="5530627"/>
              </a:xfrm>
              <a:prstGeom prst="roundRect">
                <a:avLst/>
              </a:prstGeom>
              <a:solidFill>
                <a:schemeClr val="accent2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794FC7F-F901-A4C0-F0BC-FB14946E4C6A}"/>
                  </a:ext>
                </a:extLst>
              </p:cNvPr>
              <p:cNvSpPr/>
              <p:nvPr/>
            </p:nvSpPr>
            <p:spPr>
              <a:xfrm>
                <a:off x="6175662" y="4589495"/>
                <a:ext cx="1773940" cy="1773940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3" name="Graphic 12" descr="Clock with solid fill">
                <a:extLst>
                  <a:ext uri="{FF2B5EF4-FFF2-40B4-BE49-F238E27FC236}">
                    <a16:creationId xmlns:a16="http://schemas.microsoft.com/office/drawing/2014/main" id="{54697483-B3CF-53B8-A6D1-C3FC8FEF1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11072" y="4437649"/>
                <a:ext cx="2103120" cy="210312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FCFCA0-77C4-6773-8513-F099B8CDCAFA}"/>
                </a:ext>
              </a:extLst>
            </p:cNvPr>
            <p:cNvGrpSpPr/>
            <p:nvPr/>
          </p:nvGrpSpPr>
          <p:grpSpPr>
            <a:xfrm>
              <a:off x="12460371" y="4428286"/>
              <a:ext cx="8914004" cy="6547511"/>
              <a:chOff x="2432633" y="4437649"/>
              <a:chExt cx="8914004" cy="6547511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66D4D98-C5EF-B3DC-1855-62B001734439}"/>
                  </a:ext>
                </a:extLst>
              </p:cNvPr>
              <p:cNvSpPr/>
              <p:nvPr/>
            </p:nvSpPr>
            <p:spPr>
              <a:xfrm>
                <a:off x="2432633" y="5454533"/>
                <a:ext cx="8914004" cy="5530627"/>
              </a:xfrm>
              <a:prstGeom prst="roundRect">
                <a:avLst/>
              </a:prstGeom>
              <a:solidFill>
                <a:schemeClr val="accent2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8C5E8D-BDB5-FAE5-BD25-F6811AD4F5C7}"/>
                  </a:ext>
                </a:extLst>
              </p:cNvPr>
              <p:cNvSpPr/>
              <p:nvPr/>
            </p:nvSpPr>
            <p:spPr>
              <a:xfrm>
                <a:off x="6175662" y="4589495"/>
                <a:ext cx="1773940" cy="1773940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9" name="Graphic 18" descr="Clock with solid fill">
                <a:extLst>
                  <a:ext uri="{FF2B5EF4-FFF2-40B4-BE49-F238E27FC236}">
                    <a16:creationId xmlns:a16="http://schemas.microsoft.com/office/drawing/2014/main" id="{CB143D8B-5226-E29D-F312-D791608F2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11072" y="4437649"/>
                <a:ext cx="2103120" cy="2103120"/>
              </a:xfrm>
              <a:prstGeom prst="rect">
                <a:avLst/>
              </a:prstGeom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C795114-02D0-AAFA-0444-778E7629EA6A}"/>
              </a:ext>
            </a:extLst>
          </p:cNvPr>
          <p:cNvSpPr txBox="1"/>
          <p:nvPr/>
        </p:nvSpPr>
        <p:spPr>
          <a:xfrm>
            <a:off x="2775519" y="7458655"/>
            <a:ext cx="9831485" cy="4352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274320" rIns="0" numCol="2" spcCol="457200"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Program Manager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Admin Assistant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Psychiatrists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Nursing Supervisor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LVNs/ Psych Techs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Clinicians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Competency Trainers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BBAECA-838E-D1CE-FB15-38D984F67F7A}"/>
              </a:ext>
            </a:extLst>
          </p:cNvPr>
          <p:cNvSpPr txBox="1"/>
          <p:nvPr/>
        </p:nvSpPr>
        <p:spPr>
          <a:xfrm>
            <a:off x="3132813" y="6812324"/>
            <a:ext cx="800475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Monday – Friday 8:00am – 4:30pm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E29379-4C48-584A-366E-6B4A76D79EB7}"/>
              </a:ext>
            </a:extLst>
          </p:cNvPr>
          <p:cNvSpPr txBox="1"/>
          <p:nvPr/>
        </p:nvSpPr>
        <p:spPr>
          <a:xfrm>
            <a:off x="13118292" y="7463594"/>
            <a:ext cx="9831485" cy="4352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274320" rIns="0" numCol="2" spcCol="457200"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LVNs/ Psych Techs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3ECF57-47FE-8E2F-90B4-E01B8B81BFA3}"/>
              </a:ext>
            </a:extLst>
          </p:cNvPr>
          <p:cNvSpPr txBox="1"/>
          <p:nvPr/>
        </p:nvSpPr>
        <p:spPr>
          <a:xfrm>
            <a:off x="13475586" y="6817263"/>
            <a:ext cx="813607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Saturday – Sunday 8:00am – 4:30pm</a:t>
            </a:r>
          </a:p>
        </p:txBody>
      </p:sp>
    </p:spTree>
    <p:extLst>
      <p:ext uri="{BB962C8B-B14F-4D97-AF65-F5344CB8AC3E}">
        <p14:creationId xmlns:p14="http://schemas.microsoft.com/office/powerpoint/2010/main" val="99858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97822-9E0B-D215-4975-8F12A71D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B271-9F3E-5D9D-68AA-90F79F8E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EDEB99B-BB92-1882-B4CF-25CB4C5C6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937" y="5033866"/>
            <a:ext cx="10846192" cy="7266094"/>
          </a:xfrm>
        </p:spPr>
        <p:txBody>
          <a:bodyPr anchor="t" anchorCtr="0">
            <a:noAutofit/>
          </a:bodyPr>
          <a:lstStyle/>
          <a:p>
            <a:pPr marL="731374" lvl="1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accent1"/>
                </a:solidFill>
              </a:rPr>
              <a:t>Location Staff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Program Manager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Administrative Assistant 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Psychiatrists (virtual)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Nursing Supervisor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Psych Techs/LVNs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Forensic Psychologists (PRN) (virtual)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Clinicians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Competency Trainers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13EB6BF-0F39-0C13-295E-F4F102E7AD60}"/>
              </a:ext>
            </a:extLst>
          </p:cNvPr>
          <p:cNvSpPr txBox="1">
            <a:spLocks/>
          </p:cNvSpPr>
          <p:nvPr/>
        </p:nvSpPr>
        <p:spPr>
          <a:xfrm>
            <a:off x="12161129" y="5029200"/>
            <a:ext cx="10846192" cy="7266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799940" marR="0" indent="-685662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Arial" panose="020B0604020202020204" pitchFamily="34" charset="0"/>
                <a:sym typeface="Arial"/>
              </a:defRPr>
            </a:lvl1pPr>
            <a:lvl2pPr marL="1417036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33125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38260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228254" marR="0" indent="-571386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4711774" marR="0" indent="-142060" algn="l" defTabSz="182788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System Font Regular"/>
              <a:buChar char="—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5625716" marR="0" indent="-324904" algn="l" defTabSz="1827886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6905346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7819290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731374" lvl="1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4400" b="1" kern="0" dirty="0">
                <a:solidFill>
                  <a:schemeClr val="accent1"/>
                </a:solidFill>
              </a:rPr>
              <a:t>Non Local Staff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Executive Director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Chief Psychiatrist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Program Analyst</a:t>
            </a:r>
          </a:p>
        </p:txBody>
      </p:sp>
    </p:spTree>
    <p:extLst>
      <p:ext uri="{BB962C8B-B14F-4D97-AF65-F5344CB8AC3E}">
        <p14:creationId xmlns:p14="http://schemas.microsoft.com/office/powerpoint/2010/main" val="137457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77D6C-C698-CEDB-AF1E-C44795A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1607F1-04F7-BB7E-7D48-CAFCF9295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324292"/>
              </p:ext>
            </p:extLst>
          </p:nvPr>
        </p:nvGraphicFramePr>
        <p:xfrm>
          <a:off x="4065587" y="4470660"/>
          <a:ext cx="19177000" cy="765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78DDDE4C-AE0B-BD7A-3620-F0F254D1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EASS Treatment Services</a:t>
            </a:r>
          </a:p>
        </p:txBody>
      </p:sp>
      <p:pic>
        <p:nvPicPr>
          <p:cNvPr id="13" name="Graphic 12" descr="Boardroom with solid fill">
            <a:extLst>
              <a:ext uri="{FF2B5EF4-FFF2-40B4-BE49-F238E27FC236}">
                <a16:creationId xmlns:a16="http://schemas.microsoft.com/office/drawing/2014/main" id="{B468BC66-EB68-AAF0-2CFD-AE5C1820D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5636" y="4790209"/>
            <a:ext cx="914400" cy="914400"/>
          </a:xfrm>
          <a:prstGeom prst="rect">
            <a:avLst/>
          </a:prstGeom>
        </p:spPr>
      </p:pic>
      <p:pic>
        <p:nvPicPr>
          <p:cNvPr id="15" name="Graphic 14" descr="Mental Health with solid fill">
            <a:extLst>
              <a:ext uri="{FF2B5EF4-FFF2-40B4-BE49-F238E27FC236}">
                <a16:creationId xmlns:a16="http://schemas.microsoft.com/office/drawing/2014/main" id="{96351C3F-3CB0-6CD7-E530-66E1609F9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80708" y="6062984"/>
            <a:ext cx="790225" cy="790225"/>
          </a:xfrm>
          <a:prstGeom prst="rect">
            <a:avLst/>
          </a:prstGeom>
        </p:spPr>
      </p:pic>
      <p:pic>
        <p:nvPicPr>
          <p:cNvPr id="17" name="Graphic 16" descr="Head with gears with solid fill">
            <a:extLst>
              <a:ext uri="{FF2B5EF4-FFF2-40B4-BE49-F238E27FC236}">
                <a16:creationId xmlns:a16="http://schemas.microsoft.com/office/drawing/2014/main" id="{FE0830C3-2942-50A9-90D0-69718F58C0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66312" y="7295229"/>
            <a:ext cx="790225" cy="790225"/>
          </a:xfrm>
          <a:prstGeom prst="rect">
            <a:avLst/>
          </a:prstGeom>
        </p:spPr>
      </p:pic>
      <p:pic>
        <p:nvPicPr>
          <p:cNvPr id="19" name="Graphic 18" descr="Clipboard with solid fill">
            <a:extLst>
              <a:ext uri="{FF2B5EF4-FFF2-40B4-BE49-F238E27FC236}">
                <a16:creationId xmlns:a16="http://schemas.microsoft.com/office/drawing/2014/main" id="{84A160B9-6EA9-FAE4-C0D0-863AF24CE3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45530" y="8485392"/>
            <a:ext cx="790225" cy="790225"/>
          </a:xfrm>
          <a:prstGeom prst="rect">
            <a:avLst/>
          </a:prstGeom>
        </p:spPr>
      </p:pic>
      <p:pic>
        <p:nvPicPr>
          <p:cNvPr id="23" name="Graphic 22" descr="Medicine with solid fill">
            <a:extLst>
              <a:ext uri="{FF2B5EF4-FFF2-40B4-BE49-F238E27FC236}">
                <a16:creationId xmlns:a16="http://schemas.microsoft.com/office/drawing/2014/main" id="{36FD08F6-DEA6-5AE1-1053-89E5A8DFBC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29358" y="9717119"/>
            <a:ext cx="756500" cy="756500"/>
          </a:xfrm>
          <a:prstGeom prst="rect">
            <a:avLst/>
          </a:prstGeom>
        </p:spPr>
      </p:pic>
      <p:pic>
        <p:nvPicPr>
          <p:cNvPr id="25" name="Graphic 24" descr="Daily calendar with solid fill">
            <a:extLst>
              <a:ext uri="{FF2B5EF4-FFF2-40B4-BE49-F238E27FC236}">
                <a16:creationId xmlns:a16="http://schemas.microsoft.com/office/drawing/2014/main" id="{04533393-1D35-1A7C-B370-2E5D027786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8630" y="10910057"/>
            <a:ext cx="790225" cy="7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4110-E469-2072-4642-C56D0E3C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637" y="1277510"/>
            <a:ext cx="21929899" cy="1857376"/>
          </a:xfrm>
        </p:spPr>
        <p:txBody>
          <a:bodyPr/>
          <a:lstStyle/>
          <a:p>
            <a:r>
              <a:rPr lang="en-US" dirty="0"/>
              <a:t>Services and Timeline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DADBA31-5FA6-5F7C-94AE-D30D41BC3E71}"/>
              </a:ext>
            </a:extLst>
          </p:cNvPr>
          <p:cNvSpPr/>
          <p:nvPr/>
        </p:nvSpPr>
        <p:spPr>
          <a:xfrm>
            <a:off x="1162536" y="5465473"/>
            <a:ext cx="4224528" cy="5819956"/>
          </a:xfrm>
          <a:custGeom>
            <a:avLst/>
            <a:gdLst>
              <a:gd name="connsiteX0" fmla="*/ 0 w 3964212"/>
              <a:gd name="connsiteY0" fmla="*/ 396421 h 8417454"/>
              <a:gd name="connsiteX1" fmla="*/ 396421 w 3964212"/>
              <a:gd name="connsiteY1" fmla="*/ 0 h 8417454"/>
              <a:gd name="connsiteX2" fmla="*/ 3567791 w 3964212"/>
              <a:gd name="connsiteY2" fmla="*/ 0 h 8417454"/>
              <a:gd name="connsiteX3" fmla="*/ 3964212 w 3964212"/>
              <a:gd name="connsiteY3" fmla="*/ 396421 h 8417454"/>
              <a:gd name="connsiteX4" fmla="*/ 3964212 w 3964212"/>
              <a:gd name="connsiteY4" fmla="*/ 8021033 h 8417454"/>
              <a:gd name="connsiteX5" fmla="*/ 3567791 w 3964212"/>
              <a:gd name="connsiteY5" fmla="*/ 8417454 h 8417454"/>
              <a:gd name="connsiteX6" fmla="*/ 396421 w 3964212"/>
              <a:gd name="connsiteY6" fmla="*/ 8417454 h 8417454"/>
              <a:gd name="connsiteX7" fmla="*/ 0 w 3964212"/>
              <a:gd name="connsiteY7" fmla="*/ 8021033 h 8417454"/>
              <a:gd name="connsiteX8" fmla="*/ 0 w 3964212"/>
              <a:gd name="connsiteY8" fmla="*/ 396421 h 841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212" h="8417454">
                <a:moveTo>
                  <a:pt x="0" y="396421"/>
                </a:moveTo>
                <a:cubicBezTo>
                  <a:pt x="0" y="177484"/>
                  <a:pt x="177484" y="0"/>
                  <a:pt x="396421" y="0"/>
                </a:cubicBezTo>
                <a:lnTo>
                  <a:pt x="3567791" y="0"/>
                </a:lnTo>
                <a:cubicBezTo>
                  <a:pt x="3786728" y="0"/>
                  <a:pt x="3964212" y="177484"/>
                  <a:pt x="3964212" y="396421"/>
                </a:cubicBezTo>
                <a:lnTo>
                  <a:pt x="3964212" y="8021033"/>
                </a:lnTo>
                <a:cubicBezTo>
                  <a:pt x="3964212" y="8239970"/>
                  <a:pt x="3786728" y="8417454"/>
                  <a:pt x="3567791" y="8417454"/>
                </a:cubicBezTo>
                <a:lnTo>
                  <a:pt x="396421" y="8417454"/>
                </a:lnTo>
                <a:cubicBezTo>
                  <a:pt x="177484" y="8417454"/>
                  <a:pt x="0" y="8239970"/>
                  <a:pt x="0" y="8021033"/>
                </a:cubicBezTo>
                <a:lnTo>
                  <a:pt x="0" y="396421"/>
                </a:lnTo>
                <a:close/>
              </a:path>
            </a:pathLst>
          </a:custGeom>
          <a:effectLst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933" tIns="239933" rIns="239933" bIns="2043673" numCol="1" spcCol="1270" anchor="t" anchorCtr="0">
            <a:noAutofit/>
          </a:bodyPr>
          <a:lstStyle/>
          <a:p>
            <a:pPr marL="342900" lvl="1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DSH SharePoint</a:t>
            </a:r>
          </a:p>
          <a:p>
            <a:pPr marL="1256931" lvl="2" indent="-342900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Waitlist</a:t>
            </a:r>
            <a:endParaRPr lang="en-US" sz="2000" dirty="0"/>
          </a:p>
          <a:p>
            <a:pPr marL="1256931" lvl="2" indent="-342900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Referral Package</a:t>
            </a:r>
          </a:p>
          <a:p>
            <a:pPr marL="342900" lvl="1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Initial Participation Date</a:t>
            </a:r>
          </a:p>
          <a:p>
            <a:pPr marL="342900" lvl="1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AA assign Case to Clinician &amp; Schedule first Psychiatrist Appointment</a:t>
            </a:r>
          </a:p>
          <a:p>
            <a:pPr marL="342900" lvl="1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Records Review within 2 business days by:</a:t>
            </a:r>
          </a:p>
          <a:p>
            <a:pPr marL="1371232" lvl="3" indent="-342900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Clinician</a:t>
            </a:r>
          </a:p>
          <a:p>
            <a:pPr marL="1371232" lvl="3" indent="-342900" defTabSz="533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Nurse Supervisor</a:t>
            </a:r>
          </a:p>
        </p:txBody>
      </p:sp>
      <p:sp>
        <p:nvSpPr>
          <p:cNvPr id="20" name="Shape 19">
            <a:extLst>
              <a:ext uri="{FF2B5EF4-FFF2-40B4-BE49-F238E27FC236}">
                <a16:creationId xmlns:a16="http://schemas.microsoft.com/office/drawing/2014/main" id="{C9F3EE01-F669-BB06-E424-753846ED95D6}"/>
              </a:ext>
            </a:extLst>
          </p:cNvPr>
          <p:cNvSpPr/>
          <p:nvPr/>
        </p:nvSpPr>
        <p:spPr>
          <a:xfrm>
            <a:off x="882346" y="5791641"/>
            <a:ext cx="6334876" cy="6294493"/>
          </a:xfrm>
          <a:prstGeom prst="leftCircularArrow">
            <a:avLst>
              <a:gd name="adj1" fmla="val 1981"/>
              <a:gd name="adj2" fmla="val 237279"/>
              <a:gd name="adj3" fmla="val 435760"/>
              <a:gd name="adj4" fmla="val 7447459"/>
              <a:gd name="adj5" fmla="val 2312"/>
            </a:avLst>
          </a:prstGeom>
          <a:effectLst/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172CA58-521E-155C-5AE9-DB819D7103BF}"/>
              </a:ext>
            </a:extLst>
          </p:cNvPr>
          <p:cNvSpPr/>
          <p:nvPr/>
        </p:nvSpPr>
        <p:spPr>
          <a:xfrm>
            <a:off x="5627840" y="5214553"/>
            <a:ext cx="4223502" cy="6358813"/>
          </a:xfrm>
          <a:custGeom>
            <a:avLst/>
            <a:gdLst>
              <a:gd name="connsiteX0" fmla="*/ 0 w 4452586"/>
              <a:gd name="connsiteY0" fmla="*/ 445259 h 9950204"/>
              <a:gd name="connsiteX1" fmla="*/ 445259 w 4452586"/>
              <a:gd name="connsiteY1" fmla="*/ 0 h 9950204"/>
              <a:gd name="connsiteX2" fmla="*/ 4007327 w 4452586"/>
              <a:gd name="connsiteY2" fmla="*/ 0 h 9950204"/>
              <a:gd name="connsiteX3" fmla="*/ 4452586 w 4452586"/>
              <a:gd name="connsiteY3" fmla="*/ 445259 h 9950204"/>
              <a:gd name="connsiteX4" fmla="*/ 4452586 w 4452586"/>
              <a:gd name="connsiteY4" fmla="*/ 9504945 h 9950204"/>
              <a:gd name="connsiteX5" fmla="*/ 4007327 w 4452586"/>
              <a:gd name="connsiteY5" fmla="*/ 9950204 h 9950204"/>
              <a:gd name="connsiteX6" fmla="*/ 445259 w 4452586"/>
              <a:gd name="connsiteY6" fmla="*/ 9950204 h 9950204"/>
              <a:gd name="connsiteX7" fmla="*/ 0 w 4452586"/>
              <a:gd name="connsiteY7" fmla="*/ 9504945 h 9950204"/>
              <a:gd name="connsiteX8" fmla="*/ 0 w 4452586"/>
              <a:gd name="connsiteY8" fmla="*/ 445259 h 995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586" h="9950204">
                <a:moveTo>
                  <a:pt x="0" y="445259"/>
                </a:moveTo>
                <a:cubicBezTo>
                  <a:pt x="0" y="199349"/>
                  <a:pt x="199349" y="0"/>
                  <a:pt x="445259" y="0"/>
                </a:cubicBezTo>
                <a:lnTo>
                  <a:pt x="4007327" y="0"/>
                </a:lnTo>
                <a:cubicBezTo>
                  <a:pt x="4253237" y="0"/>
                  <a:pt x="4452586" y="199349"/>
                  <a:pt x="4452586" y="445259"/>
                </a:cubicBezTo>
                <a:lnTo>
                  <a:pt x="4452586" y="9504945"/>
                </a:lnTo>
                <a:cubicBezTo>
                  <a:pt x="4452586" y="9750855"/>
                  <a:pt x="4253237" y="9950204"/>
                  <a:pt x="4007327" y="9950204"/>
                </a:cubicBezTo>
                <a:lnTo>
                  <a:pt x="445259" y="9950204"/>
                </a:lnTo>
                <a:cubicBezTo>
                  <a:pt x="199349" y="9950204"/>
                  <a:pt x="0" y="9750855"/>
                  <a:pt x="0" y="9504945"/>
                </a:cubicBezTo>
                <a:lnTo>
                  <a:pt x="0" y="445259"/>
                </a:lnTo>
                <a:close/>
              </a:path>
            </a:pathLst>
          </a:custGeom>
          <a:effectLst/>
        </p:spPr>
        <p:style>
          <a:lnRef idx="2">
            <a:schemeClr val="accent1">
              <a:shade val="80000"/>
              <a:hueOff val="183948"/>
              <a:satOff val="-18923"/>
              <a:lumOff val="1074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237" tIns="914400" rIns="254237" bIns="254236" numCol="1" spcCol="1270" anchor="t" anchorCtr="0">
            <a:noAutofit/>
          </a:bodyPr>
          <a:lstStyle/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Services begin no later than 3 business days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Nursing Assessment within 3 business days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Psychiatric Initial Evaluation by Psychiatric Prescriber within 5 days</a:t>
            </a:r>
          </a:p>
          <a:p>
            <a:pPr marL="1256931" lvl="2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Notify DSH if IMO needed within 5 business days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Psychosocial Initial Assessment by Clinician within 5 days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1:1 Encounter by Competency Trainer within 5 days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3A88EBC-1C88-A673-8F80-0ED8DE8461CD}"/>
              </a:ext>
            </a:extLst>
          </p:cNvPr>
          <p:cNvSpPr/>
          <p:nvPr/>
        </p:nvSpPr>
        <p:spPr>
          <a:xfrm>
            <a:off x="1379196" y="10521807"/>
            <a:ext cx="3785616" cy="1051560"/>
          </a:xfrm>
          <a:custGeom>
            <a:avLst/>
            <a:gdLst>
              <a:gd name="connsiteX0" fmla="*/ 0 w 2393767"/>
              <a:gd name="connsiteY0" fmla="*/ 106235 h 1062345"/>
              <a:gd name="connsiteX1" fmla="*/ 106235 w 2393767"/>
              <a:gd name="connsiteY1" fmla="*/ 0 h 1062345"/>
              <a:gd name="connsiteX2" fmla="*/ 2287533 w 2393767"/>
              <a:gd name="connsiteY2" fmla="*/ 0 h 1062345"/>
              <a:gd name="connsiteX3" fmla="*/ 2393768 w 2393767"/>
              <a:gd name="connsiteY3" fmla="*/ 106235 h 1062345"/>
              <a:gd name="connsiteX4" fmla="*/ 2393767 w 2393767"/>
              <a:gd name="connsiteY4" fmla="*/ 956111 h 1062345"/>
              <a:gd name="connsiteX5" fmla="*/ 2287532 w 2393767"/>
              <a:gd name="connsiteY5" fmla="*/ 1062346 h 1062345"/>
              <a:gd name="connsiteX6" fmla="*/ 106235 w 2393767"/>
              <a:gd name="connsiteY6" fmla="*/ 1062345 h 1062345"/>
              <a:gd name="connsiteX7" fmla="*/ 0 w 2393767"/>
              <a:gd name="connsiteY7" fmla="*/ 956110 h 1062345"/>
              <a:gd name="connsiteX8" fmla="*/ 0 w 2393767"/>
              <a:gd name="connsiteY8" fmla="*/ 106235 h 10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767" h="1062345">
                <a:moveTo>
                  <a:pt x="0" y="106235"/>
                </a:moveTo>
                <a:cubicBezTo>
                  <a:pt x="0" y="47563"/>
                  <a:pt x="47563" y="0"/>
                  <a:pt x="106235" y="0"/>
                </a:cubicBezTo>
                <a:lnTo>
                  <a:pt x="2287533" y="0"/>
                </a:lnTo>
                <a:cubicBezTo>
                  <a:pt x="2346205" y="0"/>
                  <a:pt x="2393768" y="47563"/>
                  <a:pt x="2393768" y="106235"/>
                </a:cubicBezTo>
                <a:cubicBezTo>
                  <a:pt x="2393768" y="389527"/>
                  <a:pt x="2393767" y="672819"/>
                  <a:pt x="2393767" y="956111"/>
                </a:cubicBezTo>
                <a:cubicBezTo>
                  <a:pt x="2393767" y="1014783"/>
                  <a:pt x="2346204" y="1062346"/>
                  <a:pt x="2287532" y="1062346"/>
                </a:cubicBezTo>
                <a:lnTo>
                  <a:pt x="106235" y="1062345"/>
                </a:lnTo>
                <a:cubicBezTo>
                  <a:pt x="47563" y="1062345"/>
                  <a:pt x="0" y="1014782"/>
                  <a:pt x="0" y="956110"/>
                </a:cubicBezTo>
                <a:lnTo>
                  <a:pt x="0" y="106235"/>
                </a:lnTo>
                <a:close/>
              </a:path>
            </a:pathLst>
          </a:custGeom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46355" rIns="53975" bIns="46355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Enrollment</a:t>
            </a:r>
          </a:p>
        </p:txBody>
      </p:sp>
      <p:sp>
        <p:nvSpPr>
          <p:cNvPr id="37" name="Shape 36">
            <a:extLst>
              <a:ext uri="{FF2B5EF4-FFF2-40B4-BE49-F238E27FC236}">
                <a16:creationId xmlns:a16="http://schemas.microsoft.com/office/drawing/2014/main" id="{6151E0F5-89D4-FD8F-2026-F557F2B11491}"/>
              </a:ext>
            </a:extLst>
          </p:cNvPr>
          <p:cNvSpPr>
            <a:spLocks/>
          </p:cNvSpPr>
          <p:nvPr/>
        </p:nvSpPr>
        <p:spPr>
          <a:xfrm rot="20766993" flipV="1">
            <a:off x="6410186" y="4025254"/>
            <a:ext cx="6334876" cy="6294493"/>
          </a:xfrm>
          <a:prstGeom prst="leftCircularArrow">
            <a:avLst>
              <a:gd name="adj1" fmla="val 1981"/>
              <a:gd name="adj2" fmla="val 237279"/>
              <a:gd name="adj3" fmla="val 435760"/>
              <a:gd name="adj4" fmla="val 7447459"/>
              <a:gd name="adj5" fmla="val 2312"/>
            </a:avLst>
          </a:prstGeom>
          <a:solidFill>
            <a:srgbClr val="1A467F"/>
          </a:solidFill>
          <a:effectLst/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08FA354-19D6-B696-66D8-3C3CF1E7C540}"/>
              </a:ext>
            </a:extLst>
          </p:cNvPr>
          <p:cNvSpPr/>
          <p:nvPr/>
        </p:nvSpPr>
        <p:spPr>
          <a:xfrm>
            <a:off x="5876242" y="4815331"/>
            <a:ext cx="3785616" cy="1051560"/>
          </a:xfrm>
          <a:custGeom>
            <a:avLst/>
            <a:gdLst>
              <a:gd name="connsiteX0" fmla="*/ 0 w 2393767"/>
              <a:gd name="connsiteY0" fmla="*/ 135661 h 1356612"/>
              <a:gd name="connsiteX1" fmla="*/ 135661 w 2393767"/>
              <a:gd name="connsiteY1" fmla="*/ 0 h 1356612"/>
              <a:gd name="connsiteX2" fmla="*/ 2258106 w 2393767"/>
              <a:gd name="connsiteY2" fmla="*/ 0 h 1356612"/>
              <a:gd name="connsiteX3" fmla="*/ 2393767 w 2393767"/>
              <a:gd name="connsiteY3" fmla="*/ 135661 h 1356612"/>
              <a:gd name="connsiteX4" fmla="*/ 2393767 w 2393767"/>
              <a:gd name="connsiteY4" fmla="*/ 1220951 h 1356612"/>
              <a:gd name="connsiteX5" fmla="*/ 2258106 w 2393767"/>
              <a:gd name="connsiteY5" fmla="*/ 1356612 h 1356612"/>
              <a:gd name="connsiteX6" fmla="*/ 135661 w 2393767"/>
              <a:gd name="connsiteY6" fmla="*/ 1356612 h 1356612"/>
              <a:gd name="connsiteX7" fmla="*/ 0 w 2393767"/>
              <a:gd name="connsiteY7" fmla="*/ 1220951 h 1356612"/>
              <a:gd name="connsiteX8" fmla="*/ 0 w 2393767"/>
              <a:gd name="connsiteY8" fmla="*/ 135661 h 13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767" h="1356612">
                <a:moveTo>
                  <a:pt x="0" y="135661"/>
                </a:moveTo>
                <a:cubicBezTo>
                  <a:pt x="0" y="60737"/>
                  <a:pt x="60737" y="0"/>
                  <a:pt x="135661" y="0"/>
                </a:cubicBezTo>
                <a:lnTo>
                  <a:pt x="2258106" y="0"/>
                </a:lnTo>
                <a:cubicBezTo>
                  <a:pt x="2333030" y="0"/>
                  <a:pt x="2393767" y="60737"/>
                  <a:pt x="2393767" y="135661"/>
                </a:cubicBezTo>
                <a:lnTo>
                  <a:pt x="2393767" y="1220951"/>
                </a:lnTo>
                <a:cubicBezTo>
                  <a:pt x="2393767" y="1295875"/>
                  <a:pt x="2333030" y="1356612"/>
                  <a:pt x="2258106" y="1356612"/>
                </a:cubicBezTo>
                <a:lnTo>
                  <a:pt x="135661" y="1356612"/>
                </a:lnTo>
                <a:cubicBezTo>
                  <a:pt x="60737" y="1356612"/>
                  <a:pt x="0" y="1295875"/>
                  <a:pt x="0" y="1220951"/>
                </a:cubicBezTo>
                <a:lnTo>
                  <a:pt x="0" y="135661"/>
                </a:lnTo>
                <a:close/>
              </a:path>
            </a:pathLst>
          </a:custGeom>
          <a:ln>
            <a:solidFill>
              <a:srgbClr val="1A467F"/>
            </a:solidFill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83948"/>
              <a:satOff val="-18923"/>
              <a:lumOff val="10747"/>
              <a:alphaOff val="0"/>
            </a:schemeClr>
          </a:fillRef>
          <a:effectRef idx="1">
            <a:schemeClr val="accent1">
              <a:shade val="80000"/>
              <a:hueOff val="183948"/>
              <a:satOff val="-18923"/>
              <a:lumOff val="107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94" tIns="54974" rIns="62594" bIns="5497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Initial Assessment/ Treatment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A2C4B13-5A24-D880-C8FB-4727FC3C4C70}"/>
              </a:ext>
            </a:extLst>
          </p:cNvPr>
          <p:cNvSpPr/>
          <p:nvPr/>
        </p:nvSpPr>
        <p:spPr>
          <a:xfrm>
            <a:off x="10092118" y="4468684"/>
            <a:ext cx="4223502" cy="6519139"/>
          </a:xfrm>
          <a:custGeom>
            <a:avLst/>
            <a:gdLst>
              <a:gd name="connsiteX0" fmla="*/ 0 w 4830412"/>
              <a:gd name="connsiteY0" fmla="*/ 483041 h 7011310"/>
              <a:gd name="connsiteX1" fmla="*/ 483041 w 4830412"/>
              <a:gd name="connsiteY1" fmla="*/ 0 h 7011310"/>
              <a:gd name="connsiteX2" fmla="*/ 4347371 w 4830412"/>
              <a:gd name="connsiteY2" fmla="*/ 0 h 7011310"/>
              <a:gd name="connsiteX3" fmla="*/ 4830412 w 4830412"/>
              <a:gd name="connsiteY3" fmla="*/ 483041 h 7011310"/>
              <a:gd name="connsiteX4" fmla="*/ 4830412 w 4830412"/>
              <a:gd name="connsiteY4" fmla="*/ 6528269 h 7011310"/>
              <a:gd name="connsiteX5" fmla="*/ 4347371 w 4830412"/>
              <a:gd name="connsiteY5" fmla="*/ 7011310 h 7011310"/>
              <a:gd name="connsiteX6" fmla="*/ 483041 w 4830412"/>
              <a:gd name="connsiteY6" fmla="*/ 7011310 h 7011310"/>
              <a:gd name="connsiteX7" fmla="*/ 0 w 4830412"/>
              <a:gd name="connsiteY7" fmla="*/ 6528269 h 7011310"/>
              <a:gd name="connsiteX8" fmla="*/ 0 w 4830412"/>
              <a:gd name="connsiteY8" fmla="*/ 483041 h 701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0412" h="7011310">
                <a:moveTo>
                  <a:pt x="0" y="483041"/>
                </a:moveTo>
                <a:cubicBezTo>
                  <a:pt x="0" y="216265"/>
                  <a:pt x="216265" y="0"/>
                  <a:pt x="483041" y="0"/>
                </a:cubicBezTo>
                <a:lnTo>
                  <a:pt x="4347371" y="0"/>
                </a:lnTo>
                <a:cubicBezTo>
                  <a:pt x="4614147" y="0"/>
                  <a:pt x="4830412" y="216265"/>
                  <a:pt x="4830412" y="483041"/>
                </a:cubicBezTo>
                <a:lnTo>
                  <a:pt x="4830412" y="6528269"/>
                </a:lnTo>
                <a:cubicBezTo>
                  <a:pt x="4830412" y="6795045"/>
                  <a:pt x="4614147" y="7011310"/>
                  <a:pt x="4347371" y="7011310"/>
                </a:cubicBezTo>
                <a:lnTo>
                  <a:pt x="483041" y="7011310"/>
                </a:lnTo>
                <a:cubicBezTo>
                  <a:pt x="216265" y="7011310"/>
                  <a:pt x="0" y="6795045"/>
                  <a:pt x="0" y="6528269"/>
                </a:cubicBezTo>
                <a:lnTo>
                  <a:pt x="0" y="483041"/>
                </a:lnTo>
                <a:close/>
              </a:path>
            </a:pathLst>
          </a:custGeom>
          <a:effectLst/>
        </p:spPr>
        <p:style>
          <a:lnRef idx="2">
            <a:schemeClr val="accent1">
              <a:shade val="80000"/>
              <a:hueOff val="367897"/>
              <a:satOff val="-37845"/>
              <a:lumOff val="2149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303" tIns="265303" rIns="265303" bIns="1767727" numCol="1" spcCol="1270" anchor="t" anchorCtr="0">
            <a:noAutofit/>
          </a:bodyPr>
          <a:lstStyle/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Completed by a Clinician</a:t>
            </a:r>
          </a:p>
          <a:p>
            <a:pPr marL="1256931" lvl="2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Includes psychiatric medication management, mental health and competency restoration (Collaboration with Psychiatric Prescriber and Competency Trainer)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Initial Tx Plan completed within 5 business days following the psychiatric provider's initial evaluation (10 days from Initial Participation Date)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Updated every 30 days</a:t>
            </a:r>
          </a:p>
        </p:txBody>
      </p:sp>
      <p:sp>
        <p:nvSpPr>
          <p:cNvPr id="38" name="Shape 37">
            <a:extLst>
              <a:ext uri="{FF2B5EF4-FFF2-40B4-BE49-F238E27FC236}">
                <a16:creationId xmlns:a16="http://schemas.microsoft.com/office/drawing/2014/main" id="{B230F436-4B48-74F4-4B19-1BCA362B2976}"/>
              </a:ext>
            </a:extLst>
          </p:cNvPr>
          <p:cNvSpPr/>
          <p:nvPr/>
        </p:nvSpPr>
        <p:spPr>
          <a:xfrm>
            <a:off x="11070286" y="6233900"/>
            <a:ext cx="6334876" cy="5473545"/>
          </a:xfrm>
          <a:prstGeom prst="leftCircularArrow">
            <a:avLst>
              <a:gd name="adj1" fmla="val 1981"/>
              <a:gd name="adj2" fmla="val 237279"/>
              <a:gd name="adj3" fmla="val 435760"/>
              <a:gd name="adj4" fmla="val 7447459"/>
              <a:gd name="adj5" fmla="val 2312"/>
            </a:avLst>
          </a:prstGeom>
          <a:solidFill>
            <a:srgbClr val="375D99"/>
          </a:solidFill>
          <a:effectLst/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52F8936-CAB8-4A07-0DBB-2BB9CBFCFAD6}"/>
              </a:ext>
            </a:extLst>
          </p:cNvPr>
          <p:cNvSpPr/>
          <p:nvPr/>
        </p:nvSpPr>
        <p:spPr>
          <a:xfrm>
            <a:off x="10281732" y="10406501"/>
            <a:ext cx="3785616" cy="1051560"/>
          </a:xfrm>
          <a:custGeom>
            <a:avLst/>
            <a:gdLst>
              <a:gd name="connsiteX0" fmla="*/ 0 w 2961065"/>
              <a:gd name="connsiteY0" fmla="*/ 95192 h 951922"/>
              <a:gd name="connsiteX1" fmla="*/ 95192 w 2961065"/>
              <a:gd name="connsiteY1" fmla="*/ 0 h 951922"/>
              <a:gd name="connsiteX2" fmla="*/ 2865873 w 2961065"/>
              <a:gd name="connsiteY2" fmla="*/ 0 h 951922"/>
              <a:gd name="connsiteX3" fmla="*/ 2961065 w 2961065"/>
              <a:gd name="connsiteY3" fmla="*/ 95192 h 951922"/>
              <a:gd name="connsiteX4" fmla="*/ 2961065 w 2961065"/>
              <a:gd name="connsiteY4" fmla="*/ 856730 h 951922"/>
              <a:gd name="connsiteX5" fmla="*/ 2865873 w 2961065"/>
              <a:gd name="connsiteY5" fmla="*/ 951922 h 951922"/>
              <a:gd name="connsiteX6" fmla="*/ 95192 w 2961065"/>
              <a:gd name="connsiteY6" fmla="*/ 951922 h 951922"/>
              <a:gd name="connsiteX7" fmla="*/ 0 w 2961065"/>
              <a:gd name="connsiteY7" fmla="*/ 856730 h 951922"/>
              <a:gd name="connsiteX8" fmla="*/ 0 w 2961065"/>
              <a:gd name="connsiteY8" fmla="*/ 95192 h 95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065" h="951922">
                <a:moveTo>
                  <a:pt x="0" y="95192"/>
                </a:moveTo>
                <a:cubicBezTo>
                  <a:pt x="0" y="42619"/>
                  <a:pt x="42619" y="0"/>
                  <a:pt x="95192" y="0"/>
                </a:cubicBezTo>
                <a:lnTo>
                  <a:pt x="2865873" y="0"/>
                </a:lnTo>
                <a:cubicBezTo>
                  <a:pt x="2918446" y="0"/>
                  <a:pt x="2961065" y="42619"/>
                  <a:pt x="2961065" y="95192"/>
                </a:cubicBezTo>
                <a:lnTo>
                  <a:pt x="2961065" y="856730"/>
                </a:lnTo>
                <a:cubicBezTo>
                  <a:pt x="2961065" y="909303"/>
                  <a:pt x="2918446" y="951922"/>
                  <a:pt x="2865873" y="951922"/>
                </a:cubicBezTo>
                <a:lnTo>
                  <a:pt x="95192" y="951922"/>
                </a:lnTo>
                <a:cubicBezTo>
                  <a:pt x="42619" y="951922"/>
                  <a:pt x="0" y="909303"/>
                  <a:pt x="0" y="856730"/>
                </a:cubicBezTo>
                <a:lnTo>
                  <a:pt x="0" y="95192"/>
                </a:lnTo>
                <a:close/>
              </a:path>
            </a:pathLst>
          </a:custGeom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67897"/>
              <a:satOff val="-37845"/>
              <a:lumOff val="21495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0741" tIns="43121" rIns="50741" bIns="431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Treatment Plan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60ADCBE-E766-1FA7-317A-9FE4D1AFCA6E}"/>
              </a:ext>
            </a:extLst>
          </p:cNvPr>
          <p:cNvSpPr/>
          <p:nvPr/>
        </p:nvSpPr>
        <p:spPr>
          <a:xfrm>
            <a:off x="14556396" y="2778420"/>
            <a:ext cx="4223502" cy="9334348"/>
          </a:xfrm>
          <a:custGeom>
            <a:avLst/>
            <a:gdLst>
              <a:gd name="connsiteX0" fmla="*/ 0 w 6148441"/>
              <a:gd name="connsiteY0" fmla="*/ 614844 h 9876085"/>
              <a:gd name="connsiteX1" fmla="*/ 614844 w 6148441"/>
              <a:gd name="connsiteY1" fmla="*/ 0 h 9876085"/>
              <a:gd name="connsiteX2" fmla="*/ 5533597 w 6148441"/>
              <a:gd name="connsiteY2" fmla="*/ 0 h 9876085"/>
              <a:gd name="connsiteX3" fmla="*/ 6148441 w 6148441"/>
              <a:gd name="connsiteY3" fmla="*/ 614844 h 9876085"/>
              <a:gd name="connsiteX4" fmla="*/ 6148441 w 6148441"/>
              <a:gd name="connsiteY4" fmla="*/ 9261241 h 9876085"/>
              <a:gd name="connsiteX5" fmla="*/ 5533597 w 6148441"/>
              <a:gd name="connsiteY5" fmla="*/ 9876085 h 9876085"/>
              <a:gd name="connsiteX6" fmla="*/ 614844 w 6148441"/>
              <a:gd name="connsiteY6" fmla="*/ 9876085 h 9876085"/>
              <a:gd name="connsiteX7" fmla="*/ 0 w 6148441"/>
              <a:gd name="connsiteY7" fmla="*/ 9261241 h 9876085"/>
              <a:gd name="connsiteX8" fmla="*/ 0 w 6148441"/>
              <a:gd name="connsiteY8" fmla="*/ 614844 h 987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8441" h="9876085">
                <a:moveTo>
                  <a:pt x="0" y="614844"/>
                </a:moveTo>
                <a:cubicBezTo>
                  <a:pt x="0" y="275275"/>
                  <a:pt x="275275" y="0"/>
                  <a:pt x="614844" y="0"/>
                </a:cubicBezTo>
                <a:lnTo>
                  <a:pt x="5533597" y="0"/>
                </a:lnTo>
                <a:cubicBezTo>
                  <a:pt x="5873166" y="0"/>
                  <a:pt x="6148441" y="275275"/>
                  <a:pt x="6148441" y="614844"/>
                </a:cubicBezTo>
                <a:lnTo>
                  <a:pt x="6148441" y="9261241"/>
                </a:lnTo>
                <a:cubicBezTo>
                  <a:pt x="6148441" y="9600810"/>
                  <a:pt x="5873166" y="9876085"/>
                  <a:pt x="5533597" y="9876085"/>
                </a:cubicBezTo>
                <a:lnTo>
                  <a:pt x="614844" y="9876085"/>
                </a:lnTo>
                <a:cubicBezTo>
                  <a:pt x="275275" y="9876085"/>
                  <a:pt x="0" y="9600810"/>
                  <a:pt x="0" y="9261241"/>
                </a:cubicBezTo>
                <a:lnTo>
                  <a:pt x="0" y="614844"/>
                </a:lnTo>
                <a:close/>
              </a:path>
            </a:pathLst>
          </a:custGeom>
          <a:ln>
            <a:solidFill>
              <a:srgbClr val="8AA3BB"/>
            </a:solidFill>
          </a:ln>
          <a:effectLst/>
        </p:spPr>
        <p:style>
          <a:lnRef idx="2">
            <a:schemeClr val="accent1">
              <a:shade val="80000"/>
              <a:hueOff val="551845"/>
              <a:satOff val="-56767"/>
              <a:lumOff val="3224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3907" tIns="822960" rIns="303907" bIns="303907" numCol="1" spcCol="1270" anchor="t" anchorCtr="0">
            <a:noAutofit/>
          </a:bodyPr>
          <a:lstStyle/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Services begin no later than 3 business days from Enrollment Date (Managed by Clinician)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Minimum 3 times per week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Psychiatric Medication Stabilization</a:t>
            </a:r>
          </a:p>
          <a:p>
            <a:pPr marL="1256931" lvl="2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Weekly Assessment &amp; medication management 1:1 encounter by Psychiatric Prescriber</a:t>
            </a:r>
          </a:p>
          <a:p>
            <a:pPr marL="1256931" lvl="2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Weekly 1:1 encounter (minimal 3x per week) by LVNs/Psych Techs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Mental Health Management</a:t>
            </a:r>
          </a:p>
          <a:p>
            <a:pPr marL="1256931" lvl="2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Weekly 1:1 minimal encounter by Clinician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Competency Restoration</a:t>
            </a:r>
          </a:p>
          <a:p>
            <a:pPr marL="1256931" lvl="2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Weekly 1:1 minimal encounter by Competency Trainer and Clinician</a:t>
            </a:r>
          </a:p>
        </p:txBody>
      </p:sp>
      <p:sp>
        <p:nvSpPr>
          <p:cNvPr id="39" name="Shape 38">
            <a:extLst>
              <a:ext uri="{FF2B5EF4-FFF2-40B4-BE49-F238E27FC236}">
                <a16:creationId xmlns:a16="http://schemas.microsoft.com/office/drawing/2014/main" id="{A28351C8-7DF9-08EC-3606-805172BE13B3}"/>
              </a:ext>
            </a:extLst>
          </p:cNvPr>
          <p:cNvSpPr>
            <a:spLocks/>
          </p:cNvSpPr>
          <p:nvPr/>
        </p:nvSpPr>
        <p:spPr>
          <a:xfrm rot="559052" flipV="1">
            <a:off x="14870020" y="1622084"/>
            <a:ext cx="6912057" cy="8871630"/>
          </a:xfrm>
          <a:prstGeom prst="leftCircularArrow">
            <a:avLst>
              <a:gd name="adj1" fmla="val 1981"/>
              <a:gd name="adj2" fmla="val 237279"/>
              <a:gd name="adj3" fmla="val 435760"/>
              <a:gd name="adj4" fmla="val 8102463"/>
              <a:gd name="adj5" fmla="val 2312"/>
            </a:avLst>
          </a:prstGeom>
          <a:solidFill>
            <a:srgbClr val="8AA3BB"/>
          </a:solidFill>
          <a:effectLst/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ra</a:t>
            </a:r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2320DF7-61DD-C4E6-3927-75C3367D97FC}"/>
              </a:ext>
            </a:extLst>
          </p:cNvPr>
          <p:cNvSpPr/>
          <p:nvPr/>
        </p:nvSpPr>
        <p:spPr>
          <a:xfrm>
            <a:off x="14809845" y="2380961"/>
            <a:ext cx="3785616" cy="1051560"/>
          </a:xfrm>
          <a:custGeom>
            <a:avLst/>
            <a:gdLst>
              <a:gd name="connsiteX0" fmla="*/ 0 w 2393767"/>
              <a:gd name="connsiteY0" fmla="*/ 95192 h 951922"/>
              <a:gd name="connsiteX1" fmla="*/ 95192 w 2393767"/>
              <a:gd name="connsiteY1" fmla="*/ 0 h 951922"/>
              <a:gd name="connsiteX2" fmla="*/ 2298575 w 2393767"/>
              <a:gd name="connsiteY2" fmla="*/ 0 h 951922"/>
              <a:gd name="connsiteX3" fmla="*/ 2393767 w 2393767"/>
              <a:gd name="connsiteY3" fmla="*/ 95192 h 951922"/>
              <a:gd name="connsiteX4" fmla="*/ 2393767 w 2393767"/>
              <a:gd name="connsiteY4" fmla="*/ 856730 h 951922"/>
              <a:gd name="connsiteX5" fmla="*/ 2298575 w 2393767"/>
              <a:gd name="connsiteY5" fmla="*/ 951922 h 951922"/>
              <a:gd name="connsiteX6" fmla="*/ 95192 w 2393767"/>
              <a:gd name="connsiteY6" fmla="*/ 951922 h 951922"/>
              <a:gd name="connsiteX7" fmla="*/ 0 w 2393767"/>
              <a:gd name="connsiteY7" fmla="*/ 856730 h 951922"/>
              <a:gd name="connsiteX8" fmla="*/ 0 w 2393767"/>
              <a:gd name="connsiteY8" fmla="*/ 95192 h 95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767" h="951922">
                <a:moveTo>
                  <a:pt x="0" y="95192"/>
                </a:moveTo>
                <a:cubicBezTo>
                  <a:pt x="0" y="42619"/>
                  <a:pt x="42619" y="0"/>
                  <a:pt x="95192" y="0"/>
                </a:cubicBezTo>
                <a:lnTo>
                  <a:pt x="2298575" y="0"/>
                </a:lnTo>
                <a:cubicBezTo>
                  <a:pt x="2351148" y="0"/>
                  <a:pt x="2393767" y="42619"/>
                  <a:pt x="2393767" y="95192"/>
                </a:cubicBezTo>
                <a:lnTo>
                  <a:pt x="2393767" y="856730"/>
                </a:lnTo>
                <a:cubicBezTo>
                  <a:pt x="2393767" y="909303"/>
                  <a:pt x="2351148" y="951922"/>
                  <a:pt x="2298575" y="951922"/>
                </a:cubicBezTo>
                <a:lnTo>
                  <a:pt x="95192" y="951922"/>
                </a:lnTo>
                <a:cubicBezTo>
                  <a:pt x="42619" y="951922"/>
                  <a:pt x="0" y="909303"/>
                  <a:pt x="0" y="856730"/>
                </a:cubicBezTo>
                <a:lnTo>
                  <a:pt x="0" y="951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551845"/>
              <a:satOff val="-56767"/>
              <a:lumOff val="32242"/>
              <a:alphaOff val="0"/>
            </a:schemeClr>
          </a:fillRef>
          <a:effectRef idx="1">
            <a:schemeClr val="accent1">
              <a:shade val="80000"/>
              <a:hueOff val="551845"/>
              <a:satOff val="-56767"/>
              <a:lumOff val="322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41" tIns="43121" rIns="50741" bIns="431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Services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3939C0D-A0B8-2AE1-3CC1-5E3ABA186213}"/>
              </a:ext>
            </a:extLst>
          </p:cNvPr>
          <p:cNvSpPr/>
          <p:nvPr/>
        </p:nvSpPr>
        <p:spPr>
          <a:xfrm>
            <a:off x="19020673" y="5465473"/>
            <a:ext cx="4223502" cy="2618114"/>
          </a:xfrm>
          <a:custGeom>
            <a:avLst/>
            <a:gdLst>
              <a:gd name="connsiteX0" fmla="*/ 0 w 2863615"/>
              <a:gd name="connsiteY0" fmla="*/ 286362 h 4995970"/>
              <a:gd name="connsiteX1" fmla="*/ 286362 w 2863615"/>
              <a:gd name="connsiteY1" fmla="*/ 0 h 4995970"/>
              <a:gd name="connsiteX2" fmla="*/ 2577254 w 2863615"/>
              <a:gd name="connsiteY2" fmla="*/ 0 h 4995970"/>
              <a:gd name="connsiteX3" fmla="*/ 2863616 w 2863615"/>
              <a:gd name="connsiteY3" fmla="*/ 286362 h 4995970"/>
              <a:gd name="connsiteX4" fmla="*/ 2863615 w 2863615"/>
              <a:gd name="connsiteY4" fmla="*/ 4709609 h 4995970"/>
              <a:gd name="connsiteX5" fmla="*/ 2577253 w 2863615"/>
              <a:gd name="connsiteY5" fmla="*/ 4995971 h 4995970"/>
              <a:gd name="connsiteX6" fmla="*/ 286362 w 2863615"/>
              <a:gd name="connsiteY6" fmla="*/ 4995970 h 4995970"/>
              <a:gd name="connsiteX7" fmla="*/ 0 w 2863615"/>
              <a:gd name="connsiteY7" fmla="*/ 4709608 h 4995970"/>
              <a:gd name="connsiteX8" fmla="*/ 0 w 2863615"/>
              <a:gd name="connsiteY8" fmla="*/ 286362 h 49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3615" h="4995970">
                <a:moveTo>
                  <a:pt x="0" y="286362"/>
                </a:moveTo>
                <a:cubicBezTo>
                  <a:pt x="0" y="128209"/>
                  <a:pt x="128209" y="0"/>
                  <a:pt x="286362" y="0"/>
                </a:cubicBezTo>
                <a:lnTo>
                  <a:pt x="2577254" y="0"/>
                </a:lnTo>
                <a:cubicBezTo>
                  <a:pt x="2735407" y="0"/>
                  <a:pt x="2863616" y="128209"/>
                  <a:pt x="2863616" y="286362"/>
                </a:cubicBezTo>
                <a:cubicBezTo>
                  <a:pt x="2863616" y="1760778"/>
                  <a:pt x="2863615" y="3235193"/>
                  <a:pt x="2863615" y="4709609"/>
                </a:cubicBezTo>
                <a:cubicBezTo>
                  <a:pt x="2863615" y="4867762"/>
                  <a:pt x="2735406" y="4995971"/>
                  <a:pt x="2577253" y="4995971"/>
                </a:cubicBezTo>
                <a:lnTo>
                  <a:pt x="286362" y="4995970"/>
                </a:lnTo>
                <a:cubicBezTo>
                  <a:pt x="128209" y="4995970"/>
                  <a:pt x="0" y="4867761"/>
                  <a:pt x="0" y="4709608"/>
                </a:cubicBezTo>
                <a:lnTo>
                  <a:pt x="0" y="286362"/>
                </a:lnTo>
                <a:close/>
              </a:path>
            </a:pathLst>
          </a:custGeom>
          <a:ln>
            <a:solidFill>
              <a:srgbClr val="3977B0"/>
            </a:solidFill>
          </a:ln>
          <a:effectLst/>
        </p:spPr>
        <p:style>
          <a:lnRef idx="2">
            <a:schemeClr val="accent1">
              <a:shade val="80000"/>
              <a:hueOff val="735794"/>
              <a:satOff val="-75690"/>
              <a:lumOff val="4298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697" tIns="207697" rIns="207697" bIns="1278262" numCol="1" spcCol="1270" anchor="t" anchorCtr="0">
            <a:noAutofit/>
          </a:bodyPr>
          <a:lstStyle/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JBCT/ State Hospital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Community Based Restoration / Diversion</a:t>
            </a:r>
          </a:p>
          <a:p>
            <a:pPr marL="342900" lvl="1" indent="-342900" defTabSz="533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Restored/ Return to Court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400" kern="1200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18EC415-4899-70B9-7B35-B85D8E535FDB}"/>
              </a:ext>
            </a:extLst>
          </p:cNvPr>
          <p:cNvSpPr/>
          <p:nvPr/>
        </p:nvSpPr>
        <p:spPr>
          <a:xfrm>
            <a:off x="19239616" y="7522399"/>
            <a:ext cx="3785616" cy="1051560"/>
          </a:xfrm>
          <a:custGeom>
            <a:avLst/>
            <a:gdLst>
              <a:gd name="connsiteX0" fmla="*/ 0 w 3405013"/>
              <a:gd name="connsiteY0" fmla="*/ 116907 h 1169074"/>
              <a:gd name="connsiteX1" fmla="*/ 116907 w 3405013"/>
              <a:gd name="connsiteY1" fmla="*/ 0 h 1169074"/>
              <a:gd name="connsiteX2" fmla="*/ 3288106 w 3405013"/>
              <a:gd name="connsiteY2" fmla="*/ 0 h 1169074"/>
              <a:gd name="connsiteX3" fmla="*/ 3405013 w 3405013"/>
              <a:gd name="connsiteY3" fmla="*/ 116907 h 1169074"/>
              <a:gd name="connsiteX4" fmla="*/ 3405013 w 3405013"/>
              <a:gd name="connsiteY4" fmla="*/ 1052167 h 1169074"/>
              <a:gd name="connsiteX5" fmla="*/ 3288106 w 3405013"/>
              <a:gd name="connsiteY5" fmla="*/ 1169074 h 1169074"/>
              <a:gd name="connsiteX6" fmla="*/ 116907 w 3405013"/>
              <a:gd name="connsiteY6" fmla="*/ 1169074 h 1169074"/>
              <a:gd name="connsiteX7" fmla="*/ 0 w 3405013"/>
              <a:gd name="connsiteY7" fmla="*/ 1052167 h 1169074"/>
              <a:gd name="connsiteX8" fmla="*/ 0 w 3405013"/>
              <a:gd name="connsiteY8" fmla="*/ 116907 h 11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5013" h="1169074">
                <a:moveTo>
                  <a:pt x="0" y="116907"/>
                </a:moveTo>
                <a:cubicBezTo>
                  <a:pt x="0" y="52341"/>
                  <a:pt x="52341" y="0"/>
                  <a:pt x="116907" y="0"/>
                </a:cubicBezTo>
                <a:lnTo>
                  <a:pt x="3288106" y="0"/>
                </a:lnTo>
                <a:cubicBezTo>
                  <a:pt x="3352672" y="0"/>
                  <a:pt x="3405013" y="52341"/>
                  <a:pt x="3405013" y="116907"/>
                </a:cubicBezTo>
                <a:lnTo>
                  <a:pt x="3405013" y="1052167"/>
                </a:lnTo>
                <a:cubicBezTo>
                  <a:pt x="3405013" y="1116733"/>
                  <a:pt x="3352672" y="1169074"/>
                  <a:pt x="3288106" y="1169074"/>
                </a:cubicBezTo>
                <a:lnTo>
                  <a:pt x="116907" y="1169074"/>
                </a:lnTo>
                <a:cubicBezTo>
                  <a:pt x="52341" y="1169074"/>
                  <a:pt x="0" y="1116733"/>
                  <a:pt x="0" y="1052167"/>
                </a:cubicBezTo>
                <a:lnTo>
                  <a:pt x="0" y="116907"/>
                </a:lnTo>
                <a:close/>
              </a:path>
            </a:pathLst>
          </a:custGeom>
          <a:solidFill>
            <a:srgbClr val="3977B0"/>
          </a:solidFill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735794"/>
              <a:satOff val="-75690"/>
              <a:lumOff val="42989"/>
              <a:alphaOff val="0"/>
            </a:schemeClr>
          </a:fillRef>
          <a:effectRef idx="1">
            <a:schemeClr val="accent1">
              <a:shade val="80000"/>
              <a:hueOff val="735794"/>
              <a:satOff val="-75690"/>
              <a:lumOff val="429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01" tIns="49481" rIns="57101" bIns="4948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Un-enrollment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B82EE4CC-0856-0140-9AA5-41662A11624D}"/>
              </a:ext>
            </a:extLst>
          </p:cNvPr>
          <p:cNvSpPr txBox="1">
            <a:spLocks/>
          </p:cNvSpPr>
          <p:nvPr/>
        </p:nvSpPr>
        <p:spPr>
          <a:xfrm>
            <a:off x="1162536" y="12676370"/>
            <a:ext cx="13836221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038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069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101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139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170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202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240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2276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75000"/>
                  </a:srgb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© 2023 Liberty Healthcare Corporation and All Liberty Affiliated Companies. All Rights Reserved. Proprietary and Confidential. Do Not Reproduce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45201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97822-9E0B-D215-4975-8F12A71D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Team Meeting &amp; Case Conference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B271-9F3E-5D9D-68AA-90F79F8E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EDEB99B-BB92-1882-B4CF-25CB4C5C6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937" y="5033866"/>
            <a:ext cx="10846192" cy="7266094"/>
          </a:xfrm>
        </p:spPr>
        <p:txBody>
          <a:bodyPr anchor="t" anchorCtr="0">
            <a:noAutofit/>
          </a:bodyPr>
          <a:lstStyle/>
          <a:p>
            <a:pPr marL="731374" lvl="1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accent1"/>
                </a:solidFill>
              </a:rPr>
              <a:t>Treatment Team Meeting</a:t>
            </a:r>
          </a:p>
          <a:p>
            <a:pPr marL="731374" lvl="1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sz="3600" b="1" dirty="0"/>
              <a:t>Weekly meeting: </a:t>
            </a:r>
            <a:r>
              <a:rPr lang="en-US" sz="3600" dirty="0"/>
              <a:t>Liberty Treatment Team to report and discuss patient’s progress </a:t>
            </a:r>
          </a:p>
          <a:p>
            <a:pPr marL="731374" lvl="1" indent="0">
              <a:lnSpc>
                <a:spcPct val="100000"/>
              </a:lnSpc>
              <a:buNone/>
            </a:pPr>
            <a:r>
              <a:rPr lang="en-US" sz="3600" b="1" dirty="0"/>
              <a:t>Treatment Team members: 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Program Manager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Clinicians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Competency Trainers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Psychiatrist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Nursing Supervisor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LVNs/Psych Techs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13EB6BF-0F39-0C13-295E-F4F102E7AD60}"/>
              </a:ext>
            </a:extLst>
          </p:cNvPr>
          <p:cNvSpPr txBox="1">
            <a:spLocks/>
          </p:cNvSpPr>
          <p:nvPr/>
        </p:nvSpPr>
        <p:spPr>
          <a:xfrm>
            <a:off x="12161129" y="5029200"/>
            <a:ext cx="10846192" cy="7266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799940" marR="0" indent="-685662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Arial" panose="020B0604020202020204" pitchFamily="34" charset="0"/>
                <a:sym typeface="Arial"/>
              </a:defRPr>
            </a:lvl1pPr>
            <a:lvl2pPr marL="1417036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33125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38260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228254" marR="0" indent="-571386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4711774" marR="0" indent="-142060" algn="l" defTabSz="182788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System Font Regular"/>
              <a:buChar char="—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5625716" marR="0" indent="-324904" algn="l" defTabSz="1827886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6905346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7819290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731374" lvl="1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4400" b="1" kern="0" dirty="0">
                <a:solidFill>
                  <a:schemeClr val="accent1"/>
                </a:solidFill>
              </a:rPr>
              <a:t>DSH Case Conference</a:t>
            </a:r>
          </a:p>
          <a:p>
            <a:pPr marL="731374" lvl="1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sz="3600" b="1" kern="0" dirty="0"/>
              <a:t>Weekly meeting: </a:t>
            </a:r>
            <a:r>
              <a:rPr lang="en-US" sz="3600" kern="0" dirty="0"/>
              <a:t>: Liberty Treatment Team, DSH PMU to report and discuss patient’s progress</a:t>
            </a:r>
          </a:p>
          <a:p>
            <a:pPr marL="731374" lvl="1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sz="36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89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3D9DE9-7A19-453B-EAF4-A5D296DF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3" y="10197204"/>
            <a:ext cx="15688700" cy="1379028"/>
          </a:xfrm>
        </p:spPr>
        <p:txBody>
          <a:bodyPr>
            <a:noAutofit/>
          </a:bodyPr>
          <a:lstStyle/>
          <a:p>
            <a:r>
              <a:rPr lang="en-US" sz="6400" dirty="0"/>
              <a:t>Outcomes: Enrollment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B3604F-5298-ECB3-4C26-54181FFBE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3244" y="10197213"/>
            <a:ext cx="11739974" cy="1379030"/>
          </a:xfrm>
        </p:spPr>
        <p:txBody>
          <a:bodyPr>
            <a:normAutofit/>
          </a:bodyPr>
          <a:lstStyle/>
          <a:p>
            <a:r>
              <a:rPr lang="en-US" sz="3600" dirty="0"/>
              <a:t>Data as of 9/7/23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45E4B-2E36-5F1C-9E61-07A85269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8656CF-8ECC-3D48-4280-3400287F4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14860"/>
              </p:ext>
            </p:extLst>
          </p:nvPr>
        </p:nvGraphicFramePr>
        <p:xfrm>
          <a:off x="1144596" y="3071878"/>
          <a:ext cx="22127546" cy="515166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600170">
                  <a:extLst>
                    <a:ext uri="{9D8B030D-6E8A-4147-A177-3AD203B41FA5}">
                      <a16:colId xmlns:a16="http://schemas.microsoft.com/office/drawing/2014/main" val="1131918083"/>
                    </a:ext>
                  </a:extLst>
                </a:gridCol>
                <a:gridCol w="3474596">
                  <a:extLst>
                    <a:ext uri="{9D8B030D-6E8A-4147-A177-3AD203B41FA5}">
                      <a16:colId xmlns:a16="http://schemas.microsoft.com/office/drawing/2014/main" val="3425048381"/>
                    </a:ext>
                  </a:extLst>
                </a:gridCol>
                <a:gridCol w="2740526">
                  <a:extLst>
                    <a:ext uri="{9D8B030D-6E8A-4147-A177-3AD203B41FA5}">
                      <a16:colId xmlns:a16="http://schemas.microsoft.com/office/drawing/2014/main" val="146257691"/>
                    </a:ext>
                  </a:extLst>
                </a:gridCol>
                <a:gridCol w="2740526">
                  <a:extLst>
                    <a:ext uri="{9D8B030D-6E8A-4147-A177-3AD203B41FA5}">
                      <a16:colId xmlns:a16="http://schemas.microsoft.com/office/drawing/2014/main" val="1296024264"/>
                    </a:ext>
                  </a:extLst>
                </a:gridCol>
                <a:gridCol w="2740526">
                  <a:extLst>
                    <a:ext uri="{9D8B030D-6E8A-4147-A177-3AD203B41FA5}">
                      <a16:colId xmlns:a16="http://schemas.microsoft.com/office/drawing/2014/main" val="2082542696"/>
                    </a:ext>
                  </a:extLst>
                </a:gridCol>
                <a:gridCol w="2740526">
                  <a:extLst>
                    <a:ext uri="{9D8B030D-6E8A-4147-A177-3AD203B41FA5}">
                      <a16:colId xmlns:a16="http://schemas.microsoft.com/office/drawing/2014/main" val="2891480023"/>
                    </a:ext>
                  </a:extLst>
                </a:gridCol>
                <a:gridCol w="3090676">
                  <a:extLst>
                    <a:ext uri="{9D8B030D-6E8A-4147-A177-3AD203B41FA5}">
                      <a16:colId xmlns:a16="http://schemas.microsoft.com/office/drawing/2014/main" val="1478791114"/>
                    </a:ext>
                  </a:extLst>
                </a:gridCol>
              </a:tblGrid>
              <a:tr h="157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Committing County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Daily Census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Male Enrollments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Female Enrollments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Enrollments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Average Time from Enrollment to Services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time on Waitlist (days)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06598576"/>
                  </a:ext>
                </a:extLst>
              </a:tr>
              <a:tr h="75451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Riverside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178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40.0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694643250"/>
                  </a:ext>
                </a:extLst>
              </a:tr>
              <a:tr h="75451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San Bernardino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281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23.3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614782121"/>
                  </a:ext>
                </a:extLst>
              </a:tr>
              <a:tr h="75451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San Diego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21.0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9.8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598369669"/>
                  </a:ext>
                </a:extLst>
              </a:tr>
              <a:tr h="7545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28.5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124630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70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CF500-DF1D-1CDB-0943-E8452FD4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34FB7C-E57E-106B-25A8-3EABEE8C1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0555"/>
              </p:ext>
            </p:extLst>
          </p:nvPr>
        </p:nvGraphicFramePr>
        <p:xfrm>
          <a:off x="1298628" y="1283118"/>
          <a:ext cx="21613470" cy="84429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205334">
                  <a:extLst>
                    <a:ext uri="{9D8B030D-6E8A-4147-A177-3AD203B41FA5}">
                      <a16:colId xmlns:a16="http://schemas.microsoft.com/office/drawing/2014/main" val="4084687663"/>
                    </a:ext>
                  </a:extLst>
                </a:gridCol>
                <a:gridCol w="3471846">
                  <a:extLst>
                    <a:ext uri="{9D8B030D-6E8A-4147-A177-3AD203B41FA5}">
                      <a16:colId xmlns:a16="http://schemas.microsoft.com/office/drawing/2014/main" val="2234364146"/>
                    </a:ext>
                  </a:extLst>
                </a:gridCol>
                <a:gridCol w="2787258">
                  <a:extLst>
                    <a:ext uri="{9D8B030D-6E8A-4147-A177-3AD203B41FA5}">
                      <a16:colId xmlns:a16="http://schemas.microsoft.com/office/drawing/2014/main" val="2512791658"/>
                    </a:ext>
                  </a:extLst>
                </a:gridCol>
                <a:gridCol w="2787258">
                  <a:extLst>
                    <a:ext uri="{9D8B030D-6E8A-4147-A177-3AD203B41FA5}">
                      <a16:colId xmlns:a16="http://schemas.microsoft.com/office/drawing/2014/main" val="2079432810"/>
                    </a:ext>
                  </a:extLst>
                </a:gridCol>
                <a:gridCol w="2787258">
                  <a:extLst>
                    <a:ext uri="{9D8B030D-6E8A-4147-A177-3AD203B41FA5}">
                      <a16:colId xmlns:a16="http://schemas.microsoft.com/office/drawing/2014/main" val="425114907"/>
                    </a:ext>
                  </a:extLst>
                </a:gridCol>
                <a:gridCol w="2787258">
                  <a:extLst>
                    <a:ext uri="{9D8B030D-6E8A-4147-A177-3AD203B41FA5}">
                      <a16:colId xmlns:a16="http://schemas.microsoft.com/office/drawing/2014/main" val="796409092"/>
                    </a:ext>
                  </a:extLst>
                </a:gridCol>
                <a:gridCol w="2787258">
                  <a:extLst>
                    <a:ext uri="{9D8B030D-6E8A-4147-A177-3AD203B41FA5}">
                      <a16:colId xmlns:a16="http://schemas.microsoft.com/office/drawing/2014/main" val="3679628310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Month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Daily Census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rgbClr val="000000"/>
                          </a:solidFill>
                          <a:effectLst/>
                        </a:rPr>
                        <a:t>Male Enrollments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rgbClr val="000000"/>
                          </a:solidFill>
                          <a:effectLst/>
                        </a:rPr>
                        <a:t>Female Enrollments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 Enrollments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rgbClr val="000000"/>
                          </a:solidFill>
                          <a:effectLst/>
                        </a:rPr>
                        <a:t>Average Time from Enrollment to Services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time on Waitlist (days)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28756446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September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52398158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October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62.8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65861106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November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35.4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34384873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December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32.4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20640251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January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37.1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35.5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296041359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February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36.4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28.0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245679896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March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39.1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30.4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238975109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April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30.0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35474487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May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28.3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223361869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June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24.5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24.7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30294122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July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32.4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21.4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2382702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August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57.1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255642397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September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68.3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41767173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31.9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solidFill>
                            <a:srgbClr val="000000"/>
                          </a:solidFill>
                          <a:effectLst/>
                        </a:rPr>
                        <a:t>492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28.5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4128017104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EBDD46B1-997B-B0A2-6BE8-6F5874B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82" y="10197204"/>
            <a:ext cx="15296814" cy="1379028"/>
          </a:xfrm>
        </p:spPr>
        <p:txBody>
          <a:bodyPr>
            <a:noAutofit/>
          </a:bodyPr>
          <a:lstStyle/>
          <a:p>
            <a:r>
              <a:rPr lang="en-US" sz="6400" dirty="0"/>
              <a:t>Outcomes: Enrollment </a:t>
            </a:r>
            <a:r>
              <a:rPr lang="en-US" sz="6400" u="sng" dirty="0"/>
              <a:t>Details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955854A-C055-D99E-826E-A696DB80F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60796" y="10197213"/>
            <a:ext cx="6762422" cy="1379030"/>
          </a:xfrm>
        </p:spPr>
        <p:txBody>
          <a:bodyPr>
            <a:normAutofit/>
          </a:bodyPr>
          <a:lstStyle/>
          <a:p>
            <a:r>
              <a:rPr lang="en-US" sz="3600" dirty="0"/>
              <a:t>Data as of 9/7/23</a:t>
            </a:r>
          </a:p>
        </p:txBody>
      </p:sp>
    </p:spTree>
    <p:extLst>
      <p:ext uri="{BB962C8B-B14F-4D97-AF65-F5344CB8AC3E}">
        <p14:creationId xmlns:p14="http://schemas.microsoft.com/office/powerpoint/2010/main" val="17957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B72D40-AD5B-1E41-8776-7A0D1F0D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772" y="3809998"/>
            <a:ext cx="12788386" cy="6934200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rgbClr val="454545"/>
                </a:solidFill>
                <a:latin typeface="Arial" panose="020B0604020202020204" pitchFamily="34" charset="0"/>
              </a:rPr>
              <a:t>We have the following relevant financial relationship with a commercial interest: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6400" dirty="0">
              <a:solidFill>
                <a:srgbClr val="454545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rgbClr val="454545"/>
                </a:solidFill>
                <a:latin typeface="Arial" panose="020B0604020202020204" pitchFamily="34" charset="0"/>
              </a:rPr>
              <a:t>We are a vendor to states and counties that wish to provide competency restoration services.</a:t>
            </a:r>
          </a:p>
          <a:p>
            <a:pPr>
              <a:lnSpc>
                <a:spcPct val="100000"/>
              </a:lnSpc>
            </a:pPr>
            <a:endParaRPr lang="en-US" sz="64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B1764-2DF5-6222-DDC6-18285396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7200" dirty="0"/>
              <a:t>Disclosure &amp; Disclaimer 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4A27A-C0B1-4B87-4713-01E870DA5217}"/>
              </a:ext>
            </a:extLst>
          </p:cNvPr>
          <p:cNvSpPr txBox="1">
            <a:spLocks/>
          </p:cNvSpPr>
          <p:nvPr/>
        </p:nvSpPr>
        <p:spPr>
          <a:xfrm>
            <a:off x="10925908" y="12461189"/>
            <a:ext cx="1383665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038" rtl="0" eaLnBrk="1" latinLnBrk="0" hangingPunct="1">
              <a:defRPr sz="1600" b="0" i="0" kern="1200" cap="none">
                <a:solidFill>
                  <a:schemeClr val="accent5">
                    <a:lumMod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914038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069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101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139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170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202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240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2276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29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A0976-BC73-0EBF-44AD-54D653F2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5BB919-4D63-1C3E-F42F-93A518F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8060"/>
              </p:ext>
            </p:extLst>
          </p:nvPr>
        </p:nvGraphicFramePr>
        <p:xfrm>
          <a:off x="1163969" y="3556675"/>
          <a:ext cx="22059232" cy="426111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5423867">
                  <a:extLst>
                    <a:ext uri="{9D8B030D-6E8A-4147-A177-3AD203B41FA5}">
                      <a16:colId xmlns:a16="http://schemas.microsoft.com/office/drawing/2014/main" val="990021728"/>
                    </a:ext>
                  </a:extLst>
                </a:gridCol>
                <a:gridCol w="4981433">
                  <a:extLst>
                    <a:ext uri="{9D8B030D-6E8A-4147-A177-3AD203B41FA5}">
                      <a16:colId xmlns:a16="http://schemas.microsoft.com/office/drawing/2014/main" val="509139045"/>
                    </a:ext>
                  </a:extLst>
                </a:gridCol>
                <a:gridCol w="3884644">
                  <a:extLst>
                    <a:ext uri="{9D8B030D-6E8A-4147-A177-3AD203B41FA5}">
                      <a16:colId xmlns:a16="http://schemas.microsoft.com/office/drawing/2014/main" val="3648474392"/>
                    </a:ext>
                  </a:extLst>
                </a:gridCol>
                <a:gridCol w="3884644">
                  <a:extLst>
                    <a:ext uri="{9D8B030D-6E8A-4147-A177-3AD203B41FA5}">
                      <a16:colId xmlns:a16="http://schemas.microsoft.com/office/drawing/2014/main" val="2755292528"/>
                    </a:ext>
                  </a:extLst>
                </a:gridCol>
                <a:gridCol w="3884644">
                  <a:extLst>
                    <a:ext uri="{9D8B030D-6E8A-4147-A177-3AD203B41FA5}">
                      <a16:colId xmlns:a16="http://schemas.microsoft.com/office/drawing/2014/main" val="3995366022"/>
                    </a:ext>
                  </a:extLst>
                </a:gridCol>
              </a:tblGrid>
              <a:tr h="1335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Committing County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Male </a:t>
                      </a:r>
                    </a:p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Un-enrollments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Female </a:t>
                      </a:r>
                    </a:p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Un-enrollments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Un-enrollments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Length of Stay (days)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70677407"/>
                  </a:ext>
                </a:extLst>
              </a:tr>
              <a:tr h="70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Riverside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139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22.6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44373749"/>
                  </a:ext>
                </a:extLst>
              </a:tr>
              <a:tr h="70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San Bernardino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208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270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077398548"/>
                  </a:ext>
                </a:extLst>
              </a:tr>
              <a:tr h="70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San Diego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6.8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845327866"/>
                  </a:ext>
                </a:extLst>
              </a:tr>
              <a:tr h="701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329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>
                          <a:solidFill>
                            <a:srgbClr val="000000"/>
                          </a:solidFill>
                          <a:effectLst/>
                        </a:rPr>
                        <a:t>95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424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20.6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750381890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227BDB2E-5877-D1C3-8D07-0C2F4DBE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3" y="10197204"/>
            <a:ext cx="15688700" cy="1379028"/>
          </a:xfrm>
        </p:spPr>
        <p:txBody>
          <a:bodyPr>
            <a:noAutofit/>
          </a:bodyPr>
          <a:lstStyle/>
          <a:p>
            <a:r>
              <a:rPr lang="en-US" sz="6400" dirty="0"/>
              <a:t>Outcomes: Un-Enrollment</a:t>
            </a:r>
            <a:endParaRPr lang="en-US" sz="6400" u="sng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2A7C32-E754-F873-75F1-6C72ED6B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60796" y="10197213"/>
            <a:ext cx="6762422" cy="1379030"/>
          </a:xfrm>
        </p:spPr>
        <p:txBody>
          <a:bodyPr>
            <a:normAutofit/>
          </a:bodyPr>
          <a:lstStyle/>
          <a:p>
            <a:r>
              <a:rPr lang="en-US" sz="3600" dirty="0"/>
              <a:t>Data as of 9/7/23</a:t>
            </a:r>
          </a:p>
        </p:txBody>
      </p:sp>
    </p:spTree>
    <p:extLst>
      <p:ext uri="{BB962C8B-B14F-4D97-AF65-F5344CB8AC3E}">
        <p14:creationId xmlns:p14="http://schemas.microsoft.com/office/powerpoint/2010/main" val="283054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67EA1-0F34-0EDC-B1EB-77362FAE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D8C2FD-33AC-3333-4080-F6EBBB2E5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18783"/>
              </p:ext>
            </p:extLst>
          </p:nvPr>
        </p:nvGraphicFramePr>
        <p:xfrm>
          <a:off x="1144587" y="1362270"/>
          <a:ext cx="22078620" cy="823260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047012">
                  <a:extLst>
                    <a:ext uri="{9D8B030D-6E8A-4147-A177-3AD203B41FA5}">
                      <a16:colId xmlns:a16="http://schemas.microsoft.com/office/drawing/2014/main" val="785875980"/>
                    </a:ext>
                  </a:extLst>
                </a:gridCol>
                <a:gridCol w="4007902">
                  <a:extLst>
                    <a:ext uri="{9D8B030D-6E8A-4147-A177-3AD203B41FA5}">
                      <a16:colId xmlns:a16="http://schemas.microsoft.com/office/drawing/2014/main" val="2478565652"/>
                    </a:ext>
                  </a:extLst>
                </a:gridCol>
                <a:gridCol w="4007902">
                  <a:extLst>
                    <a:ext uri="{9D8B030D-6E8A-4147-A177-3AD203B41FA5}">
                      <a16:colId xmlns:a16="http://schemas.microsoft.com/office/drawing/2014/main" val="941927585"/>
                    </a:ext>
                  </a:extLst>
                </a:gridCol>
                <a:gridCol w="4007902">
                  <a:extLst>
                    <a:ext uri="{9D8B030D-6E8A-4147-A177-3AD203B41FA5}">
                      <a16:colId xmlns:a16="http://schemas.microsoft.com/office/drawing/2014/main" val="964237521"/>
                    </a:ext>
                  </a:extLst>
                </a:gridCol>
                <a:gridCol w="4007902">
                  <a:extLst>
                    <a:ext uri="{9D8B030D-6E8A-4147-A177-3AD203B41FA5}">
                      <a16:colId xmlns:a16="http://schemas.microsoft.com/office/drawing/2014/main" val="691704449"/>
                    </a:ext>
                  </a:extLst>
                </a:gridCol>
              </a:tblGrid>
              <a:tr h="978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Month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Male Un-enrollments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Female Un-enrollments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Un-enrollments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Length of Stay (days)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75113682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September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324548649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October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1283941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November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335399654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December 2022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34040411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January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30006762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February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90081162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March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25.0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286284937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April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29.9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303484142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May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99557346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June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19.5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31198458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July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15.2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425812021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August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14.0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63614190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September 2023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7482043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solidFill>
                            <a:srgbClr val="000000"/>
                          </a:solidFill>
                          <a:effectLst/>
                        </a:rPr>
                        <a:t>95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solidFill>
                            <a:srgbClr val="000000"/>
                          </a:solidFill>
                          <a:effectLst/>
                        </a:rPr>
                        <a:t>424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/>
                </a:tc>
                <a:extLst>
                  <a:ext uri="{0D108BD9-81ED-4DB2-BD59-A6C34878D82A}">
                    <a16:rowId xmlns:a16="http://schemas.microsoft.com/office/drawing/2014/main" val="1725736270"/>
                  </a:ext>
                </a:extLst>
              </a:tr>
            </a:tbl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F2DD2B19-C727-1E5B-B44C-C3849238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3" y="10197204"/>
            <a:ext cx="15688700" cy="1379028"/>
          </a:xfrm>
        </p:spPr>
        <p:txBody>
          <a:bodyPr>
            <a:noAutofit/>
          </a:bodyPr>
          <a:lstStyle/>
          <a:p>
            <a:r>
              <a:rPr lang="en-US" sz="6400" dirty="0"/>
              <a:t>Outcomes: Un-Enrollment </a:t>
            </a:r>
            <a:r>
              <a:rPr lang="en-US" sz="6400" u="sng" dirty="0"/>
              <a:t>Details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FF0D738-EE91-C243-46FA-81A63391A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60796" y="10197213"/>
            <a:ext cx="6762422" cy="1379030"/>
          </a:xfrm>
        </p:spPr>
        <p:txBody>
          <a:bodyPr>
            <a:normAutofit/>
          </a:bodyPr>
          <a:lstStyle/>
          <a:p>
            <a:r>
              <a:rPr lang="en-US" sz="3600" dirty="0"/>
              <a:t>Data as of 9/7/23</a:t>
            </a:r>
          </a:p>
        </p:txBody>
      </p:sp>
    </p:spTree>
    <p:extLst>
      <p:ext uri="{BB962C8B-B14F-4D97-AF65-F5344CB8AC3E}">
        <p14:creationId xmlns:p14="http://schemas.microsoft.com/office/powerpoint/2010/main" val="303965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A0976-BC73-0EBF-44AD-54D653F2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7BDB2E-5877-D1C3-8D07-0C2F4DBE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3" y="10197204"/>
            <a:ext cx="15688700" cy="1379028"/>
          </a:xfrm>
        </p:spPr>
        <p:txBody>
          <a:bodyPr>
            <a:noAutofit/>
          </a:bodyPr>
          <a:lstStyle/>
          <a:p>
            <a:r>
              <a:rPr lang="en-US" sz="6400" dirty="0"/>
              <a:t>Outcomes: Un-Enrollment </a:t>
            </a:r>
            <a:r>
              <a:rPr lang="en-US" sz="6400" u="sng" dirty="0"/>
              <a:t>Pathways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2A7C32-E754-F873-75F1-6C72ED6B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60796" y="10197213"/>
            <a:ext cx="6762422" cy="1379030"/>
          </a:xfrm>
        </p:spPr>
        <p:txBody>
          <a:bodyPr>
            <a:normAutofit/>
          </a:bodyPr>
          <a:lstStyle/>
          <a:p>
            <a:r>
              <a:rPr lang="en-US" sz="3600" dirty="0"/>
              <a:t>Data as of 9/7/23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B10373-E89E-1013-C0A8-A155EFD4F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55786"/>
              </p:ext>
            </p:extLst>
          </p:nvPr>
        </p:nvGraphicFramePr>
        <p:xfrm>
          <a:off x="1496291" y="2139775"/>
          <a:ext cx="21789123" cy="615681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3090557">
                  <a:extLst>
                    <a:ext uri="{9D8B030D-6E8A-4147-A177-3AD203B41FA5}">
                      <a16:colId xmlns:a16="http://schemas.microsoft.com/office/drawing/2014/main" val="606686320"/>
                    </a:ext>
                  </a:extLst>
                </a:gridCol>
                <a:gridCol w="2562097">
                  <a:extLst>
                    <a:ext uri="{9D8B030D-6E8A-4147-A177-3AD203B41FA5}">
                      <a16:colId xmlns:a16="http://schemas.microsoft.com/office/drawing/2014/main" val="2294298877"/>
                    </a:ext>
                  </a:extLst>
                </a:gridCol>
                <a:gridCol w="2473037">
                  <a:extLst>
                    <a:ext uri="{9D8B030D-6E8A-4147-A177-3AD203B41FA5}">
                      <a16:colId xmlns:a16="http://schemas.microsoft.com/office/drawing/2014/main" val="3879551169"/>
                    </a:ext>
                  </a:extLst>
                </a:gridCol>
                <a:gridCol w="2228152">
                  <a:extLst>
                    <a:ext uri="{9D8B030D-6E8A-4147-A177-3AD203B41FA5}">
                      <a16:colId xmlns:a16="http://schemas.microsoft.com/office/drawing/2014/main" val="1952862124"/>
                    </a:ext>
                  </a:extLst>
                </a:gridCol>
                <a:gridCol w="2287056">
                  <a:extLst>
                    <a:ext uri="{9D8B030D-6E8A-4147-A177-3AD203B41FA5}">
                      <a16:colId xmlns:a16="http://schemas.microsoft.com/office/drawing/2014/main" val="3407271590"/>
                    </a:ext>
                  </a:extLst>
                </a:gridCol>
                <a:gridCol w="2571392">
                  <a:extLst>
                    <a:ext uri="{9D8B030D-6E8A-4147-A177-3AD203B41FA5}">
                      <a16:colId xmlns:a16="http://schemas.microsoft.com/office/drawing/2014/main" val="3034508938"/>
                    </a:ext>
                  </a:extLst>
                </a:gridCol>
                <a:gridCol w="2369127">
                  <a:extLst>
                    <a:ext uri="{9D8B030D-6E8A-4147-A177-3AD203B41FA5}">
                      <a16:colId xmlns:a16="http://schemas.microsoft.com/office/drawing/2014/main" val="551886718"/>
                    </a:ext>
                  </a:extLst>
                </a:gridCol>
                <a:gridCol w="1920649">
                  <a:extLst>
                    <a:ext uri="{9D8B030D-6E8A-4147-A177-3AD203B41FA5}">
                      <a16:colId xmlns:a16="http://schemas.microsoft.com/office/drawing/2014/main" val="2483717005"/>
                    </a:ext>
                  </a:extLst>
                </a:gridCol>
                <a:gridCol w="2287056">
                  <a:extLst>
                    <a:ext uri="{9D8B030D-6E8A-4147-A177-3AD203B41FA5}">
                      <a16:colId xmlns:a16="http://schemas.microsoft.com/office/drawing/2014/main" val="3319728237"/>
                    </a:ext>
                  </a:extLst>
                </a:gridCol>
              </a:tblGrid>
              <a:tr h="223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Committing County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SH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JBCT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Jail-Restored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Jail-Non-restorable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Jail-Max Commitment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IMD/Sub-Acute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Diversion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Transferred to Other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432981253"/>
                  </a:ext>
                </a:extLst>
              </a:tr>
              <a:tr h="101590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Riverside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 (50%)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** (**%)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 (*%)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 (*%)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 (*%)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327552708"/>
                  </a:ext>
                </a:extLst>
              </a:tr>
              <a:tr h="89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San Bernardino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** (*%)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212 (79%)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** (**%)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 (*%)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5882725"/>
                  </a:ext>
                </a:extLst>
              </a:tr>
              <a:tr h="89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San Diego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* (**%)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 (**%)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solidFill>
                            <a:srgbClr val="A6A6A6"/>
                          </a:solidFill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A6A6A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90084775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 (21.9%)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271 (63.9%)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 (11.1%)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 (*%)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&lt;11 (*%)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405037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1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3D9DE9-7A19-453B-EAF4-A5D296DF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2" y="10197204"/>
            <a:ext cx="18911263" cy="1379028"/>
          </a:xfrm>
        </p:spPr>
        <p:txBody>
          <a:bodyPr>
            <a:noAutofit/>
          </a:bodyPr>
          <a:lstStyle/>
          <a:p>
            <a:r>
              <a:rPr lang="en-US" sz="6400" dirty="0"/>
              <a:t>Outcomes: EASS SharePoint Waitlist as of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45E4B-2E36-5F1C-9E61-07A85269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EE1415-2896-F95A-370A-241FE6A54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24118"/>
              </p:ext>
            </p:extLst>
          </p:nvPr>
        </p:nvGraphicFramePr>
        <p:xfrm>
          <a:off x="12373963" y="1548175"/>
          <a:ext cx="9811850" cy="3657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6535994">
                  <a:extLst>
                    <a:ext uri="{9D8B030D-6E8A-4147-A177-3AD203B41FA5}">
                      <a16:colId xmlns:a16="http://schemas.microsoft.com/office/drawing/2014/main" val="1131918083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3425048381"/>
                    </a:ext>
                  </a:extLst>
                </a:gridCol>
              </a:tblGrid>
              <a:tr h="13004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Riverside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994" marR="165994" marT="82997" marB="82997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Daily Census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06598576"/>
                  </a:ext>
                </a:extLst>
              </a:tr>
              <a:tr h="78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December  2022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1694643250"/>
                  </a:ext>
                </a:extLst>
              </a:tr>
              <a:tr h="78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2023</a:t>
                      </a: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2768450457"/>
                  </a:ext>
                </a:extLst>
              </a:tr>
              <a:tr h="78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August 2023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26147821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21F59DE-4A23-5125-F118-383EF443F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47236"/>
              </p:ext>
            </p:extLst>
          </p:nvPr>
        </p:nvGraphicFramePr>
        <p:xfrm>
          <a:off x="2048862" y="1526293"/>
          <a:ext cx="9811512" cy="3657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6535769">
                  <a:extLst>
                    <a:ext uri="{9D8B030D-6E8A-4147-A177-3AD203B41FA5}">
                      <a16:colId xmlns:a16="http://schemas.microsoft.com/office/drawing/2014/main" val="1131918083"/>
                    </a:ext>
                  </a:extLst>
                </a:gridCol>
                <a:gridCol w="3275743">
                  <a:extLst>
                    <a:ext uri="{9D8B030D-6E8A-4147-A177-3AD203B41FA5}">
                      <a16:colId xmlns:a16="http://schemas.microsoft.com/office/drawing/2014/main" val="3425048381"/>
                    </a:ext>
                  </a:extLst>
                </a:gridCol>
              </a:tblGrid>
              <a:tr h="16562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 Bernardino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994" marR="165994" marT="82997" marB="82997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Daily Census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06598576"/>
                  </a:ext>
                </a:extLst>
              </a:tr>
              <a:tr h="10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September 2022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1694643250"/>
                  </a:ext>
                </a:extLst>
              </a:tr>
              <a:tr h="10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March 2023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261478212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8A46B7B-C7C2-0BB2-F067-87F0BF09D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3288"/>
              </p:ext>
            </p:extLst>
          </p:nvPr>
        </p:nvGraphicFramePr>
        <p:xfrm>
          <a:off x="2029326" y="5733143"/>
          <a:ext cx="9811512" cy="3657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6535769">
                  <a:extLst>
                    <a:ext uri="{9D8B030D-6E8A-4147-A177-3AD203B41FA5}">
                      <a16:colId xmlns:a16="http://schemas.microsoft.com/office/drawing/2014/main" val="1131918083"/>
                    </a:ext>
                  </a:extLst>
                </a:gridCol>
                <a:gridCol w="3275743">
                  <a:extLst>
                    <a:ext uri="{9D8B030D-6E8A-4147-A177-3AD203B41FA5}">
                      <a16:colId xmlns:a16="http://schemas.microsoft.com/office/drawing/2014/main" val="3425048381"/>
                    </a:ext>
                  </a:extLst>
                </a:gridCol>
              </a:tblGrid>
              <a:tr h="16562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 Diego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994" marR="165994" marT="82997" marB="82997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Daily Census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06598576"/>
                  </a:ext>
                </a:extLst>
              </a:tr>
              <a:tr h="10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March 2023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1694643250"/>
                  </a:ext>
                </a:extLst>
              </a:tr>
              <a:tr h="10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July  2023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26147821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040210-D0C2-6086-6504-A19D19CE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32858"/>
              </p:ext>
            </p:extLst>
          </p:nvPr>
        </p:nvGraphicFramePr>
        <p:xfrm>
          <a:off x="12373963" y="5733143"/>
          <a:ext cx="9811512" cy="3657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6535769">
                  <a:extLst>
                    <a:ext uri="{9D8B030D-6E8A-4147-A177-3AD203B41FA5}">
                      <a16:colId xmlns:a16="http://schemas.microsoft.com/office/drawing/2014/main" val="1131918083"/>
                    </a:ext>
                  </a:extLst>
                </a:gridCol>
                <a:gridCol w="3275743">
                  <a:extLst>
                    <a:ext uri="{9D8B030D-6E8A-4147-A177-3AD203B41FA5}">
                      <a16:colId xmlns:a16="http://schemas.microsoft.com/office/drawing/2014/main" val="3425048381"/>
                    </a:ext>
                  </a:extLst>
                </a:gridCol>
              </a:tblGrid>
              <a:tr h="16562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 Mateo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994" marR="165994" marT="82997" marB="82997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Daily Census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06598576"/>
                  </a:ext>
                </a:extLst>
              </a:tr>
              <a:tr h="2001360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July 2023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7644" marR="227644" marT="113821" marB="1138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&lt;11</a:t>
                      </a:r>
                    </a:p>
                  </a:txBody>
                  <a:tcPr marL="227644" marR="227644" marT="113821" marB="113821" anchor="ctr"/>
                </a:tc>
                <a:extLst>
                  <a:ext uri="{0D108BD9-81ED-4DB2-BD59-A6C34878D82A}">
                    <a16:rowId xmlns:a16="http://schemas.microsoft.com/office/drawing/2014/main" val="1694643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142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773326-5CE3-51D7-BB12-D43007BC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1">
            <a:normAutofit/>
          </a:bodyPr>
          <a:lstStyle/>
          <a:p>
            <a:r>
              <a:rPr lang="en-US" sz="6000" dirty="0"/>
              <a:t>Concerns/Issues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45E4B-2E36-5F1C-9E61-07A8526938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925908" y="12436475"/>
            <a:ext cx="13836650" cy="730250"/>
          </a:xfrm>
        </p:spPr>
        <p:txBody>
          <a:bodyPr anchor="ctr">
            <a:normAutofit/>
          </a:bodyPr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15E620A-C401-CDB4-F28A-202049DC4E41}"/>
              </a:ext>
            </a:extLst>
          </p:cNvPr>
          <p:cNvSpPr txBox="1">
            <a:spLocks/>
          </p:cNvSpPr>
          <p:nvPr/>
        </p:nvSpPr>
        <p:spPr>
          <a:xfrm>
            <a:off x="1347395" y="1744894"/>
            <a:ext cx="10846192" cy="77181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799940" marR="0" indent="-685662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Arial" panose="020B0604020202020204" pitchFamily="34" charset="0"/>
                <a:sym typeface="Arial"/>
              </a:defRPr>
            </a:lvl1pPr>
            <a:lvl2pPr marL="1417036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33125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38260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228254" marR="0" indent="-571386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4711774" marR="0" indent="-142060" algn="l" defTabSz="182788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System Font Regular"/>
              <a:buChar char="—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5625716" marR="0" indent="-324904" algn="l" defTabSz="1827886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6905346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7819290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278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800" kern="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5BFEFDD-EBCD-CE8A-2627-167C96EBA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544" y="1411357"/>
            <a:ext cx="12790051" cy="10399650"/>
          </a:xfrm>
        </p:spPr>
        <p:txBody>
          <a:bodyPr>
            <a:noAutofit/>
          </a:bodyPr>
          <a:lstStyle/>
          <a:p>
            <a:pPr marL="114278" indent="0">
              <a:lnSpc>
                <a:spcPct val="2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sz="6000" b="1" dirty="0"/>
              <a:t>What is substantial treatment?</a:t>
            </a:r>
            <a:endParaRPr lang="en-US" sz="3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Regular jail mental health services with Off-Ramping Assessment for those on waitlist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Outpatient restoration – weekly individual and group sessions, monthly psychiatry sessions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EASS Program – weekly psychiatry sessions, weekly individual clinical sessions, weekly competency restoration individuals sessions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JBCT/ROC – milieu based, individual and group sessions throughout weekdays, weekly psychiatry sessions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Hospital based restoration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129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A0C1-A022-8BD2-301B-63395174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100" y="4592515"/>
            <a:ext cx="12790488" cy="54160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Treatment within a jail vs other settings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Space and staff resources within jail -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Deputy resources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Space needed – EASS has less formal space needs than JBCT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15E620A-C401-CDB4-F28A-202049DC4E41}"/>
              </a:ext>
            </a:extLst>
          </p:cNvPr>
          <p:cNvSpPr txBox="1">
            <a:spLocks/>
          </p:cNvSpPr>
          <p:nvPr/>
        </p:nvSpPr>
        <p:spPr>
          <a:xfrm>
            <a:off x="1347395" y="1744894"/>
            <a:ext cx="10846192" cy="77181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799940" marR="0" indent="-685662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Arial" panose="020B0604020202020204" pitchFamily="34" charset="0"/>
                <a:sym typeface="Arial"/>
              </a:defRPr>
            </a:lvl1pPr>
            <a:lvl2pPr marL="1417036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33125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382604" marR="0" indent="-685662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228254" marR="0" indent="-571386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4711774" marR="0" indent="-142060" algn="l" defTabSz="182788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System Font Regular"/>
              <a:buChar char="—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5625716" marR="0" indent="-324904" algn="l" defTabSz="1827886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6905346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7819290" marR="0" indent="-507746" algn="l" defTabSz="1827886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rgbClr val="181206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278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800" kern="0" dirty="0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791B830E-A14C-B752-5325-6E12E3DA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1">
            <a:normAutofit/>
          </a:bodyPr>
          <a:lstStyle/>
          <a:p>
            <a:r>
              <a:rPr lang="en-US" sz="6000" dirty="0"/>
              <a:t>Concerns/Issues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37B6815-09D1-5142-8F4E-195B311E0D47}"/>
              </a:ext>
            </a:extLst>
          </p:cNvPr>
          <p:cNvSpPr txBox="1">
            <a:spLocks/>
          </p:cNvSpPr>
          <p:nvPr/>
        </p:nvSpPr>
        <p:spPr>
          <a:xfrm>
            <a:off x="10925908" y="12436475"/>
            <a:ext cx="1383665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038" rtl="0" eaLnBrk="1" latinLnBrk="0" hangingPunct="1">
              <a:defRPr sz="1600" b="0" i="0" kern="1200" cap="none">
                <a:solidFill>
                  <a:schemeClr val="accent5">
                    <a:lumMod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914038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069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101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139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170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202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240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2276" algn="l" defTabSz="91403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3D9DE9-7A19-453B-EAF4-A5D296DF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B9672-C857-00B0-9B8E-FC607BA3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EASS has had a powerful effect in reducing statewide waiting lists</a:t>
            </a:r>
          </a:p>
          <a:p>
            <a:r>
              <a:rPr lang="en-US" dirty="0"/>
              <a:t>Rapidly begins assessment and treatment of ISTs </a:t>
            </a:r>
          </a:p>
          <a:p>
            <a:r>
              <a:rPr lang="en-US" dirty="0"/>
              <a:t>Still allows placement in other settings when available</a:t>
            </a:r>
          </a:p>
          <a:p>
            <a:r>
              <a:rPr lang="en-US" dirty="0"/>
              <a:t>Easier implementation than full JBCT</a:t>
            </a:r>
          </a:p>
          <a:p>
            <a:r>
              <a:rPr lang="en-US" dirty="0"/>
              <a:t>Valuable tool in the competency restoration tool belt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45E4B-2E36-5F1C-9E61-07A85269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r>
              <a:rPr lang="en-US"/>
              <a:t>© 2023 Liberty Healthcare Corporation and All Liberty Affiliated Companies. All Rights Reserved. Proprietary and Confidential. Do Not Reproduce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885878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87D3-382B-4E7C-EBA5-543BDFFE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36" y="1404317"/>
            <a:ext cx="22062104" cy="2753614"/>
          </a:xfrm>
        </p:spPr>
        <p:txBody>
          <a:bodyPr anchor="b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E461-3A8D-13B8-99D7-0296ED93E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545" y="4876800"/>
            <a:ext cx="22062102" cy="6840800"/>
          </a:xfrm>
        </p:spPr>
        <p:txBody>
          <a:bodyPr>
            <a:normAutofit lnSpcReduction="10000"/>
          </a:bodyPr>
          <a:lstStyle/>
          <a:p>
            <a:pPr marL="811213" indent="-698500">
              <a:buNone/>
            </a:pPr>
            <a:r>
              <a:rPr lang="nb-NO" sz="3000" dirty="0">
                <a:effectLst/>
              </a:rPr>
              <a:t>Jennings, J., </a:t>
            </a:r>
            <a:r>
              <a:rPr lang="it-IT" sz="3000" dirty="0">
                <a:effectLst/>
              </a:rPr>
              <a:t>Rice, K. &amp; </a:t>
            </a:r>
            <a:r>
              <a:rPr lang="en-US" sz="3000" dirty="0">
                <a:effectLst/>
              </a:rPr>
              <a:t>Baglio, C. (2021).  Jail-based competency treatment comes of age: Multi-site outcomes and challenges to the implementation of an evidence-based forensic continuum. </a:t>
            </a:r>
            <a:r>
              <a:rPr lang="en-US" sz="3000" i="1" dirty="0">
                <a:effectLst/>
              </a:rPr>
              <a:t>Behavioral Sciences and the Law</a:t>
            </a:r>
            <a:r>
              <a:rPr lang="en-US" sz="3000" dirty="0">
                <a:effectLst/>
              </a:rPr>
              <a:t>, </a:t>
            </a:r>
            <a:r>
              <a:rPr lang="en-US" sz="3000" i="1" dirty="0">
                <a:effectLst/>
              </a:rPr>
              <a:t>39</a:t>
            </a:r>
            <a:r>
              <a:rPr lang="en-US" sz="3000" dirty="0">
                <a:effectLst/>
              </a:rPr>
              <a:t>(1), 83-105. </a:t>
            </a:r>
            <a:r>
              <a:rPr lang="en-US" sz="3000" dirty="0">
                <a:effectLst/>
                <a:hlinkClick r:id="rId2"/>
              </a:rPr>
              <a:t>https://onlinelibrary.wiley.com/doi/pdf/10.1002/bsl.2501</a:t>
            </a:r>
            <a:endParaRPr lang="en-US" sz="3000" dirty="0">
              <a:effectLst/>
            </a:endParaRPr>
          </a:p>
          <a:p>
            <a:pPr marL="811213" indent="-698500">
              <a:buNone/>
            </a:pPr>
            <a:r>
              <a:rPr lang="en-US" sz="3000" dirty="0">
                <a:effectLst/>
              </a:rPr>
              <a:t>Rice, K. &amp; Jennings, J. (2014). The “ROC” program: Accelerated restoration of competency in a jail setting. </a:t>
            </a:r>
            <a:r>
              <a:rPr lang="en-US" sz="3000" i="1" dirty="0">
                <a:effectLst/>
              </a:rPr>
              <a:t>Journal of Correctional Healthcare</a:t>
            </a:r>
            <a:r>
              <a:rPr lang="en-US" sz="3000" dirty="0">
                <a:effectLst/>
              </a:rPr>
              <a:t>, </a:t>
            </a:r>
            <a:r>
              <a:rPr lang="en-US" sz="3000" i="1" dirty="0">
                <a:effectLst/>
              </a:rPr>
              <a:t>20</a:t>
            </a:r>
            <a:r>
              <a:rPr lang="en-US" sz="3000" dirty="0">
                <a:effectLst/>
              </a:rPr>
              <a:t>(1), 59-69. </a:t>
            </a:r>
          </a:p>
          <a:p>
            <a:pPr marL="685800" indent="-573088">
              <a:buNone/>
            </a:pPr>
            <a:r>
              <a:rPr lang="en-US" sz="3000" dirty="0">
                <a:effectLst/>
              </a:rPr>
              <a:t>Jennings, J. &amp; Bell, J. (2012). The “ROC” model: Psychiatric evaluation, stabilization and restoration of competency in a jail setting. In L. </a:t>
            </a:r>
            <a:r>
              <a:rPr lang="en-US" sz="3000" dirty="0" err="1">
                <a:effectLst/>
              </a:rPr>
              <a:t>L’Abate</a:t>
            </a:r>
            <a:r>
              <a:rPr lang="en-US" sz="3000" dirty="0">
                <a:effectLst/>
              </a:rPr>
              <a:t> (Ed.), </a:t>
            </a:r>
            <a:r>
              <a:rPr lang="en-US" sz="3000" i="1" dirty="0">
                <a:effectLst/>
              </a:rPr>
              <a:t>Mental Illnesses: Evaluation, treatments and implications</a:t>
            </a:r>
            <a:r>
              <a:rPr lang="en-US" sz="3000" dirty="0">
                <a:effectLst/>
              </a:rPr>
              <a:t>, pp. 75-88. New York: </a:t>
            </a:r>
            <a:r>
              <a:rPr lang="en-US" sz="3000" dirty="0" err="1">
                <a:effectLst/>
              </a:rPr>
              <a:t>InTech</a:t>
            </a:r>
            <a:r>
              <a:rPr lang="en-US" sz="3000" dirty="0">
                <a:effectLst/>
              </a:rPr>
              <a:t> Open Publishing. </a:t>
            </a:r>
            <a:r>
              <a:rPr lang="en-US" sz="3000" u="sng" dirty="0">
                <a:effectLst/>
                <a:hlinkClick r:id="rId3"/>
              </a:rPr>
              <a:t>https://www.intechopen.com/chapters/25947</a:t>
            </a:r>
            <a:endParaRPr lang="en-US" sz="3000" u="sng" dirty="0">
              <a:effectLst/>
            </a:endParaRPr>
          </a:p>
          <a:p>
            <a:pPr marL="623888" indent="-511175">
              <a:buNone/>
            </a:pPr>
            <a:r>
              <a:rPr lang="en-US" sz="3000" dirty="0">
                <a:effectLst/>
              </a:rPr>
              <a:t>Ash, P., Roberts, V., Egan, G., Coffman, K., </a:t>
            </a:r>
            <a:r>
              <a:rPr lang="en-US" sz="3000" dirty="0" err="1">
                <a:effectLst/>
              </a:rPr>
              <a:t>Schwenke</a:t>
            </a:r>
            <a:r>
              <a:rPr lang="en-US" sz="3000" dirty="0">
                <a:effectLst/>
              </a:rPr>
              <a:t>, T., &amp; Bailey, K. (2020). A jail-based competency restoration unit as a component of a continuum of restoration services. </a:t>
            </a:r>
            <a:r>
              <a:rPr lang="en-US" sz="3000" i="1" dirty="0">
                <a:effectLst/>
              </a:rPr>
              <a:t>Journal of the American Academy of Psychiatry &amp; the Law</a:t>
            </a:r>
            <a:r>
              <a:rPr lang="en-US" sz="3000" dirty="0">
                <a:effectLst/>
              </a:rPr>
              <a:t>, 48(1), 43.</a:t>
            </a:r>
          </a:p>
          <a:p>
            <a:pPr marL="685800" indent="-573088">
              <a:buNone/>
            </a:pPr>
            <a:r>
              <a:rPr lang="en-US" sz="3000" dirty="0">
                <a:effectLst/>
              </a:rPr>
              <a:t>Pirelli, G., &amp; Zapf, P. (2020). An attempted meta-analysis of the competency restoration research: Important findings for future directions. </a:t>
            </a:r>
            <a:r>
              <a:rPr lang="en-US" sz="3000" i="1" dirty="0">
                <a:effectLst/>
              </a:rPr>
              <a:t>Journal of Forensic Psychology Research and Pract</a:t>
            </a:r>
            <a:r>
              <a:rPr lang="en-US" sz="3000" dirty="0">
                <a:effectLst/>
              </a:rPr>
              <a:t>ice, 20(2), 134-162.</a:t>
            </a:r>
          </a:p>
          <a:p>
            <a:pPr marL="685800" indent="-573088">
              <a:buNone/>
            </a:pPr>
            <a:r>
              <a:rPr lang="en-US" sz="3000" dirty="0">
                <a:effectLst/>
              </a:rPr>
              <a:t>Jennings, J. and Rice, K. (2022). The future of Jail-Based Competency Treatment: Commentary from 30,000 feet. </a:t>
            </a:r>
            <a:r>
              <a:rPr lang="en-US" sz="3000" i="1" dirty="0">
                <a:effectLst/>
              </a:rPr>
              <a:t>The Archives of Psychiatry</a:t>
            </a:r>
            <a:r>
              <a:rPr lang="en-US" sz="3000" dirty="0">
                <a:effectLst/>
              </a:rPr>
              <a:t>, </a:t>
            </a:r>
            <a:r>
              <a:rPr lang="en-US" sz="3000" i="1" dirty="0">
                <a:effectLst/>
              </a:rPr>
              <a:t>1</a:t>
            </a:r>
            <a:r>
              <a:rPr lang="en-US" sz="3000" dirty="0">
                <a:effectLst/>
              </a:rPr>
              <a:t>(1), 1-6.</a:t>
            </a:r>
          </a:p>
          <a:p>
            <a:endParaRPr lang="en-US" sz="2600" dirty="0">
              <a:effectLst/>
            </a:endParaRPr>
          </a:p>
          <a:p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63C7C-26DF-BB01-D1BA-A8703F98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536" y="12436481"/>
            <a:ext cx="13836221" cy="730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2023 Liberty Healthcare Corporation and All Liberty Affiliated Companies. All Rights Reserved. Proprietary and Confidential. Do Not Reproduce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352988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F81E03-7706-C204-36CE-394CFD1D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82" y="10180098"/>
            <a:ext cx="9818890" cy="1379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Q&amp;A?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FE839-A79C-BABE-C46E-0DC3C94B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971" y="12436483"/>
            <a:ext cx="13834420" cy="73025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© 2023 Liberty Healthcare Corporation and All Liberty Affiliated Companies. All Rights Reserved. Proprietary and Confidential. Do Not Reproduce Without Permission.</a:t>
            </a:r>
          </a:p>
        </p:txBody>
      </p:sp>
      <p:pic>
        <p:nvPicPr>
          <p:cNvPr id="6" name="Picture 5" descr="3D black question marks with one yellow question mark">
            <a:extLst>
              <a:ext uri="{FF2B5EF4-FFF2-40B4-BE49-F238E27FC236}">
                <a16:creationId xmlns:a16="http://schemas.microsoft.com/office/drawing/2014/main" id="{1E2275E4-5FC4-E0CF-5B74-3C71E7441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1" b="7754"/>
          <a:stretch/>
        </p:blipFill>
        <p:spPr>
          <a:xfrm>
            <a:off x="1163646" y="1870085"/>
            <a:ext cx="22078950" cy="7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46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1764-2DF5-6222-DDC6-18285396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3" y="10293800"/>
            <a:ext cx="12990936" cy="1379028"/>
          </a:xfr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 sz="7200" dirty="0"/>
              <a:t>Learning Objectives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A0976-BC73-0EBF-44AD-54D653F2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971" y="12436483"/>
            <a:ext cx="13834420" cy="730250"/>
          </a:xfrm>
        </p:spPr>
        <p:txBody>
          <a:bodyPr vert="horz" lIns="182880" tIns="91440" rIns="182880" bIns="91440" rtlCol="0"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b="0" i="0" kern="1200" cap="none" dirty="0"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© 2023 Liberty Healthcare Corporation and All Liberty Affiliated Companies. All Rights Reserved. Proprietary and Confidential. Do Not Reproduce Without Permission.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5826FE-ABE9-01DF-7EDF-DAF1E0838D19}"/>
              </a:ext>
            </a:extLst>
          </p:cNvPr>
          <p:cNvGrpSpPr/>
          <p:nvPr/>
        </p:nvGrpSpPr>
        <p:grpSpPr>
          <a:xfrm>
            <a:off x="1179426" y="1680411"/>
            <a:ext cx="22047386" cy="7432672"/>
            <a:chOff x="588915" y="694531"/>
            <a:chExt cx="11023693" cy="371633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913D4ED-934A-9102-1A76-48AA77416FD1}"/>
                </a:ext>
              </a:extLst>
            </p:cNvPr>
            <p:cNvSpPr/>
            <p:nvPr/>
          </p:nvSpPr>
          <p:spPr>
            <a:xfrm>
              <a:off x="588915" y="694531"/>
              <a:ext cx="3602634" cy="1080790"/>
            </a:xfrm>
            <a:custGeom>
              <a:avLst/>
              <a:gdLst>
                <a:gd name="connsiteX0" fmla="*/ 0 w 3602634"/>
                <a:gd name="connsiteY0" fmla="*/ 0 h 1080790"/>
                <a:gd name="connsiteX1" fmla="*/ 3602634 w 3602634"/>
                <a:gd name="connsiteY1" fmla="*/ 0 h 1080790"/>
                <a:gd name="connsiteX2" fmla="*/ 3602634 w 3602634"/>
                <a:gd name="connsiteY2" fmla="*/ 1080790 h 1080790"/>
                <a:gd name="connsiteX3" fmla="*/ 0 w 3602634"/>
                <a:gd name="connsiteY3" fmla="*/ 1080790 h 1080790"/>
                <a:gd name="connsiteX4" fmla="*/ 0 w 3602634"/>
                <a:gd name="connsiteY4" fmla="*/ 0 h 10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634" h="1080790">
                  <a:moveTo>
                    <a:pt x="0" y="0"/>
                  </a:moveTo>
                  <a:lnTo>
                    <a:pt x="3602634" y="0"/>
                  </a:lnTo>
                  <a:lnTo>
                    <a:pt x="3602634" y="1080790"/>
                  </a:lnTo>
                  <a:lnTo>
                    <a:pt x="0" y="10807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9376" tIns="569376" rIns="569376" bIns="569376" numCol="1" spcCol="1270" anchor="ctr" anchorCtr="0">
              <a:noAutofit/>
            </a:bodyPr>
            <a:lstStyle/>
            <a:p>
              <a:pPr algn="ct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b="1" dirty="0">
                  <a:solidFill>
                    <a:schemeClr val="accent1"/>
                  </a:solidFill>
                </a:rPr>
                <a:t>Discuss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6BB40A-7FFE-3031-4229-2330C25D8A76}"/>
                </a:ext>
              </a:extLst>
            </p:cNvPr>
            <p:cNvSpPr/>
            <p:nvPr/>
          </p:nvSpPr>
          <p:spPr>
            <a:xfrm>
              <a:off x="588915" y="1775321"/>
              <a:ext cx="3602634" cy="2635546"/>
            </a:xfrm>
            <a:custGeom>
              <a:avLst/>
              <a:gdLst>
                <a:gd name="connsiteX0" fmla="*/ 0 w 3602634"/>
                <a:gd name="connsiteY0" fmla="*/ 0 h 2635546"/>
                <a:gd name="connsiteX1" fmla="*/ 3602634 w 3602634"/>
                <a:gd name="connsiteY1" fmla="*/ 0 h 2635546"/>
                <a:gd name="connsiteX2" fmla="*/ 3602634 w 3602634"/>
                <a:gd name="connsiteY2" fmla="*/ 2635546 h 2635546"/>
                <a:gd name="connsiteX3" fmla="*/ 0 w 3602634"/>
                <a:gd name="connsiteY3" fmla="*/ 2635546 h 2635546"/>
                <a:gd name="connsiteX4" fmla="*/ 0 w 3602634"/>
                <a:gd name="connsiteY4" fmla="*/ 0 h 26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634" h="2635546">
                  <a:moveTo>
                    <a:pt x="0" y="0"/>
                  </a:moveTo>
                  <a:lnTo>
                    <a:pt x="3602634" y="0"/>
                  </a:lnTo>
                  <a:lnTo>
                    <a:pt x="3602634" y="2635546"/>
                  </a:lnTo>
                  <a:lnTo>
                    <a:pt x="0" y="2635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720" tIns="711720" rIns="711720" bIns="711720" numCol="1" spcCol="1270" anchor="t" anchorCtr="0">
              <a:noAutofit/>
            </a:bodyPr>
            <a:lstStyle/>
            <a:p>
              <a:pPr algn="ctr" defTabSz="2133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/>
                <a:t>Discuss the primary objectives of the jail-based competency treatment model for augmenting state forensic hospitalization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3BC89C9-D647-3141-2A9A-AC0B2633C1A7}"/>
                </a:ext>
              </a:extLst>
            </p:cNvPr>
            <p:cNvSpPr/>
            <p:nvPr/>
          </p:nvSpPr>
          <p:spPr>
            <a:xfrm>
              <a:off x="4299445" y="694531"/>
              <a:ext cx="3602634" cy="1080790"/>
            </a:xfrm>
            <a:custGeom>
              <a:avLst/>
              <a:gdLst>
                <a:gd name="connsiteX0" fmla="*/ 0 w 3602634"/>
                <a:gd name="connsiteY0" fmla="*/ 0 h 1080790"/>
                <a:gd name="connsiteX1" fmla="*/ 3602634 w 3602634"/>
                <a:gd name="connsiteY1" fmla="*/ 0 h 1080790"/>
                <a:gd name="connsiteX2" fmla="*/ 3602634 w 3602634"/>
                <a:gd name="connsiteY2" fmla="*/ 1080790 h 1080790"/>
                <a:gd name="connsiteX3" fmla="*/ 0 w 3602634"/>
                <a:gd name="connsiteY3" fmla="*/ 1080790 h 1080790"/>
                <a:gd name="connsiteX4" fmla="*/ 0 w 3602634"/>
                <a:gd name="connsiteY4" fmla="*/ 0 h 10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634" h="1080790">
                  <a:moveTo>
                    <a:pt x="0" y="0"/>
                  </a:moveTo>
                  <a:lnTo>
                    <a:pt x="3602634" y="0"/>
                  </a:lnTo>
                  <a:lnTo>
                    <a:pt x="3602634" y="1080790"/>
                  </a:lnTo>
                  <a:lnTo>
                    <a:pt x="0" y="10807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9376" tIns="569376" rIns="569376" bIns="569376" numCol="1" spcCol="1270" anchor="ctr" anchorCtr="0">
              <a:noAutofit/>
            </a:bodyPr>
            <a:lstStyle/>
            <a:p>
              <a:pPr algn="ct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b="1">
                  <a:solidFill>
                    <a:schemeClr val="accent1"/>
                  </a:solidFill>
                </a:rPr>
                <a:t>Review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36B6F7-7D27-0A49-A91E-AA07FDF4CFDC}"/>
                </a:ext>
              </a:extLst>
            </p:cNvPr>
            <p:cNvSpPr/>
            <p:nvPr/>
          </p:nvSpPr>
          <p:spPr>
            <a:xfrm>
              <a:off x="4299445" y="1775321"/>
              <a:ext cx="3602634" cy="2635546"/>
            </a:xfrm>
            <a:custGeom>
              <a:avLst/>
              <a:gdLst>
                <a:gd name="connsiteX0" fmla="*/ 0 w 3602634"/>
                <a:gd name="connsiteY0" fmla="*/ 0 h 2635546"/>
                <a:gd name="connsiteX1" fmla="*/ 3602634 w 3602634"/>
                <a:gd name="connsiteY1" fmla="*/ 0 h 2635546"/>
                <a:gd name="connsiteX2" fmla="*/ 3602634 w 3602634"/>
                <a:gd name="connsiteY2" fmla="*/ 2635546 h 2635546"/>
                <a:gd name="connsiteX3" fmla="*/ 0 w 3602634"/>
                <a:gd name="connsiteY3" fmla="*/ 2635546 h 2635546"/>
                <a:gd name="connsiteX4" fmla="*/ 0 w 3602634"/>
                <a:gd name="connsiteY4" fmla="*/ 0 h 26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634" h="2635546">
                  <a:moveTo>
                    <a:pt x="0" y="0"/>
                  </a:moveTo>
                  <a:lnTo>
                    <a:pt x="3602634" y="0"/>
                  </a:lnTo>
                  <a:lnTo>
                    <a:pt x="3602634" y="2635546"/>
                  </a:lnTo>
                  <a:lnTo>
                    <a:pt x="0" y="2635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720" tIns="711720" rIns="711720" bIns="711720" numCol="1" spcCol="1270" anchor="t" anchorCtr="0">
              <a:noAutofit/>
            </a:bodyPr>
            <a:lstStyle/>
            <a:p>
              <a:pPr algn="ctr" defTabSz="2133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/>
                <a:t>Review the potential advantages of hosting a jail-based competency treatment program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FCDA114-69A5-FFBF-98A3-48BD08E64878}"/>
                </a:ext>
              </a:extLst>
            </p:cNvPr>
            <p:cNvSpPr/>
            <p:nvPr/>
          </p:nvSpPr>
          <p:spPr>
            <a:xfrm>
              <a:off x="8009974" y="694531"/>
              <a:ext cx="3602634" cy="1080790"/>
            </a:xfrm>
            <a:custGeom>
              <a:avLst/>
              <a:gdLst>
                <a:gd name="connsiteX0" fmla="*/ 0 w 3602634"/>
                <a:gd name="connsiteY0" fmla="*/ 0 h 1080790"/>
                <a:gd name="connsiteX1" fmla="*/ 3602634 w 3602634"/>
                <a:gd name="connsiteY1" fmla="*/ 0 h 1080790"/>
                <a:gd name="connsiteX2" fmla="*/ 3602634 w 3602634"/>
                <a:gd name="connsiteY2" fmla="*/ 1080790 h 1080790"/>
                <a:gd name="connsiteX3" fmla="*/ 0 w 3602634"/>
                <a:gd name="connsiteY3" fmla="*/ 1080790 h 1080790"/>
                <a:gd name="connsiteX4" fmla="*/ 0 w 3602634"/>
                <a:gd name="connsiteY4" fmla="*/ 0 h 10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634" h="1080790">
                  <a:moveTo>
                    <a:pt x="0" y="0"/>
                  </a:moveTo>
                  <a:lnTo>
                    <a:pt x="3602634" y="0"/>
                  </a:lnTo>
                  <a:lnTo>
                    <a:pt x="3602634" y="1080790"/>
                  </a:lnTo>
                  <a:lnTo>
                    <a:pt x="0" y="10807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9376" tIns="569376" rIns="569376" bIns="569376" numCol="1" spcCol="1270" anchor="ctr" anchorCtr="0">
              <a:noAutofit/>
            </a:bodyPr>
            <a:lstStyle/>
            <a:p>
              <a:pPr algn="ct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b="1">
                  <a:solidFill>
                    <a:schemeClr val="accent1"/>
                  </a:solidFill>
                </a:rPr>
                <a:t>Compare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4F86E3-9584-7C02-B1DF-ABC46AEEB3CE}"/>
                </a:ext>
              </a:extLst>
            </p:cNvPr>
            <p:cNvSpPr/>
            <p:nvPr/>
          </p:nvSpPr>
          <p:spPr>
            <a:xfrm>
              <a:off x="8009974" y="1775321"/>
              <a:ext cx="3602634" cy="2635546"/>
            </a:xfrm>
            <a:custGeom>
              <a:avLst/>
              <a:gdLst>
                <a:gd name="connsiteX0" fmla="*/ 0 w 3602634"/>
                <a:gd name="connsiteY0" fmla="*/ 0 h 2635546"/>
                <a:gd name="connsiteX1" fmla="*/ 3602634 w 3602634"/>
                <a:gd name="connsiteY1" fmla="*/ 0 h 2635546"/>
                <a:gd name="connsiteX2" fmla="*/ 3602634 w 3602634"/>
                <a:gd name="connsiteY2" fmla="*/ 2635546 h 2635546"/>
                <a:gd name="connsiteX3" fmla="*/ 0 w 3602634"/>
                <a:gd name="connsiteY3" fmla="*/ 2635546 h 2635546"/>
                <a:gd name="connsiteX4" fmla="*/ 0 w 3602634"/>
                <a:gd name="connsiteY4" fmla="*/ 0 h 26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634" h="2635546">
                  <a:moveTo>
                    <a:pt x="0" y="0"/>
                  </a:moveTo>
                  <a:lnTo>
                    <a:pt x="3602634" y="0"/>
                  </a:lnTo>
                  <a:lnTo>
                    <a:pt x="3602634" y="2635546"/>
                  </a:lnTo>
                  <a:lnTo>
                    <a:pt x="0" y="2635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720" tIns="711720" rIns="711720" bIns="711720" numCol="1" spcCol="1270" anchor="t" anchorCtr="0">
              <a:noAutofit/>
            </a:bodyPr>
            <a:lstStyle/>
            <a:p>
              <a:pPr algn="ctr" defTabSz="2133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/>
                <a:t>Compare Early Access and Stabilization Services and off-ramping 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64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97822-9E0B-D215-4975-8F12A71D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7" y="10237221"/>
            <a:ext cx="9820276" cy="1377950"/>
          </a:xfrm>
        </p:spPr>
        <p:txBody>
          <a:bodyPr anchor="ctr">
            <a:normAutofit/>
          </a:bodyPr>
          <a:lstStyle/>
          <a:p>
            <a:r>
              <a:rPr lang="en-US" sz="7200" dirty="0"/>
              <a:t>Let’s Connect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1B882B-C49A-050C-A095-F8B3E424D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3244" y="10236829"/>
            <a:ext cx="11739974" cy="1379030"/>
          </a:xfrm>
        </p:spPr>
        <p:txBody>
          <a:bodyPr>
            <a:normAutofit/>
          </a:bodyPr>
          <a:lstStyle/>
          <a:p>
            <a:r>
              <a:rPr lang="en-US" sz="4000" dirty="0"/>
              <a:t>Scan the QR code to add us to your contacts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B271-9F3E-5D9D-68AA-90F79F8E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7" y="12436485"/>
            <a:ext cx="13833476" cy="730250"/>
          </a:xfrm>
        </p:spPr>
        <p:txBody>
          <a:bodyPr anchor="ctr">
            <a:normAutofit/>
          </a:bodyPr>
          <a:lstStyle/>
          <a:p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5808440-774E-BF36-434E-95C42E14B380}"/>
              </a:ext>
            </a:extLst>
          </p:cNvPr>
          <p:cNvSpPr/>
          <p:nvPr/>
        </p:nvSpPr>
        <p:spPr>
          <a:xfrm>
            <a:off x="1336832" y="6710834"/>
            <a:ext cx="6487334" cy="1440000"/>
          </a:xfrm>
          <a:custGeom>
            <a:avLst/>
            <a:gdLst>
              <a:gd name="connsiteX0" fmla="*/ 0 w 3243667"/>
              <a:gd name="connsiteY0" fmla="*/ 0 h 720000"/>
              <a:gd name="connsiteX1" fmla="*/ 3243667 w 3243667"/>
              <a:gd name="connsiteY1" fmla="*/ 0 h 720000"/>
              <a:gd name="connsiteX2" fmla="*/ 3243667 w 3243667"/>
              <a:gd name="connsiteY2" fmla="*/ 720000 h 720000"/>
              <a:gd name="connsiteX3" fmla="*/ 0 w 3243667"/>
              <a:gd name="connsiteY3" fmla="*/ 720000 h 720000"/>
              <a:gd name="connsiteX4" fmla="*/ 0 w 3243667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667" h="720000">
                <a:moveTo>
                  <a:pt x="0" y="0"/>
                </a:moveTo>
                <a:lnTo>
                  <a:pt x="3243667" y="0"/>
                </a:lnTo>
                <a:lnTo>
                  <a:pt x="3243667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2133600">
              <a:spcBef>
                <a:spcPct val="0"/>
              </a:spcBef>
              <a:spcAft>
                <a:spcPct val="35000"/>
              </a:spcAft>
            </a:pPr>
            <a:endParaRPr lang="en-US" sz="4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29EEF3-F4AB-76BE-96C1-32DF0B0F56C7}"/>
              </a:ext>
            </a:extLst>
          </p:cNvPr>
          <p:cNvGrpSpPr/>
          <p:nvPr/>
        </p:nvGrpSpPr>
        <p:grpSpPr>
          <a:xfrm>
            <a:off x="3428351" y="3175000"/>
            <a:ext cx="17530472" cy="5513220"/>
            <a:chOff x="3428351" y="3175000"/>
            <a:chExt cx="17530472" cy="551322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A891461-A4B6-94F9-4928-E038C3A5AF9F}"/>
                </a:ext>
              </a:extLst>
            </p:cNvPr>
            <p:cNvSpPr/>
            <p:nvPr/>
          </p:nvSpPr>
          <p:spPr>
            <a:xfrm>
              <a:off x="3428351" y="7248220"/>
              <a:ext cx="5343860" cy="1440000"/>
            </a:xfrm>
            <a:custGeom>
              <a:avLst/>
              <a:gdLst>
                <a:gd name="connsiteX0" fmla="*/ 0 w 3243667"/>
                <a:gd name="connsiteY0" fmla="*/ 0 h 720000"/>
                <a:gd name="connsiteX1" fmla="*/ 3243667 w 3243667"/>
                <a:gd name="connsiteY1" fmla="*/ 0 h 720000"/>
                <a:gd name="connsiteX2" fmla="*/ 3243667 w 3243667"/>
                <a:gd name="connsiteY2" fmla="*/ 720000 h 720000"/>
                <a:gd name="connsiteX3" fmla="*/ 0 w 3243667"/>
                <a:gd name="connsiteY3" fmla="*/ 720000 h 720000"/>
                <a:gd name="connsiteX4" fmla="*/ 0 w 3243667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3667" h="720000">
                  <a:moveTo>
                    <a:pt x="0" y="0"/>
                  </a:moveTo>
                  <a:lnTo>
                    <a:pt x="3243667" y="0"/>
                  </a:lnTo>
                  <a:lnTo>
                    <a:pt x="3243667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2133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accent1"/>
                  </a:solidFill>
                </a:rPr>
                <a:t>Ken Carabello, MSW</a:t>
              </a:r>
            </a:p>
            <a:p>
              <a:pPr algn="ctr" defTabSz="2133600"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Senior Vice President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1E18A9A-DE94-23AB-9F87-0CD17B3B84BA}"/>
                </a:ext>
              </a:extLst>
            </p:cNvPr>
            <p:cNvSpPr/>
            <p:nvPr/>
          </p:nvSpPr>
          <p:spPr>
            <a:xfrm>
              <a:off x="12472683" y="7248220"/>
              <a:ext cx="8486140" cy="1440000"/>
            </a:xfrm>
            <a:custGeom>
              <a:avLst/>
              <a:gdLst>
                <a:gd name="connsiteX0" fmla="*/ 0 w 3243667"/>
                <a:gd name="connsiteY0" fmla="*/ 0 h 720000"/>
                <a:gd name="connsiteX1" fmla="*/ 3243667 w 3243667"/>
                <a:gd name="connsiteY1" fmla="*/ 0 h 720000"/>
                <a:gd name="connsiteX2" fmla="*/ 3243667 w 3243667"/>
                <a:gd name="connsiteY2" fmla="*/ 720000 h 720000"/>
                <a:gd name="connsiteX3" fmla="*/ 0 w 3243667"/>
                <a:gd name="connsiteY3" fmla="*/ 720000 h 720000"/>
                <a:gd name="connsiteX4" fmla="*/ 0 w 3243667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3667" h="720000">
                  <a:moveTo>
                    <a:pt x="0" y="0"/>
                  </a:moveTo>
                  <a:lnTo>
                    <a:pt x="3243667" y="0"/>
                  </a:lnTo>
                  <a:lnTo>
                    <a:pt x="3243667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accent1"/>
                  </a:solidFill>
                </a:rPr>
                <a:t>Melissa Tran-Chamblin, LMFT</a:t>
              </a:r>
            </a:p>
            <a:p>
              <a:pPr algn="ctr"/>
              <a:r>
                <a:rPr lang="en-US" sz="3200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Executive Director, CA EASS Program</a:t>
              </a:r>
            </a:p>
            <a:p>
              <a:pPr algn="ctr"/>
              <a:endParaRPr lang="en-US" sz="4800" dirty="0"/>
            </a:p>
            <a:p>
              <a:pPr algn="ctr" defTabSz="2133600">
                <a:spcBef>
                  <a:spcPct val="0"/>
                </a:spcBef>
                <a:spcAft>
                  <a:spcPct val="35000"/>
                </a:spcAft>
              </a:pPr>
              <a:endParaRPr lang="en-US" sz="6400" dirty="0"/>
            </a:p>
          </p:txBody>
        </p:sp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9AC82ED-D3CB-4397-A040-052E1756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4253" y="3175000"/>
              <a:ext cx="3683000" cy="3683000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5D6CDD9-36BC-AC8C-903A-BC28404A3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337" y="3175000"/>
              <a:ext cx="3675888" cy="3675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7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br>
              <a:rPr lang="en-US" sz="8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36+ Years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1300+ Employees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54DA4-33E0-2250-3C15-1B7B18A39871}"/>
              </a:ext>
            </a:extLst>
          </p:cNvPr>
          <p:cNvSpPr/>
          <p:nvPr/>
        </p:nvSpPr>
        <p:spPr>
          <a:xfrm>
            <a:off x="9747130" y="954157"/>
            <a:ext cx="13649584" cy="11708295"/>
          </a:xfrm>
          <a:prstGeom prst="rect">
            <a:avLst/>
          </a:prstGeom>
          <a:noFill/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1CD551-3442-D2ED-4C13-8017D9A1E9C8}"/>
              </a:ext>
            </a:extLst>
          </p:cNvPr>
          <p:cNvGrpSpPr/>
          <p:nvPr/>
        </p:nvGrpSpPr>
        <p:grpSpPr>
          <a:xfrm>
            <a:off x="9899374" y="778156"/>
            <a:ext cx="13636487" cy="11983686"/>
            <a:chOff x="9899374" y="778156"/>
            <a:chExt cx="13636487" cy="292661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FD046BF-DD7A-D20E-B0BE-40B77CEE6008}"/>
                </a:ext>
              </a:extLst>
            </p:cNvPr>
            <p:cNvSpPr/>
            <p:nvPr/>
          </p:nvSpPr>
          <p:spPr>
            <a:xfrm>
              <a:off x="9899374" y="778156"/>
              <a:ext cx="13636487" cy="1377344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96" tIns="200096" rIns="200096" bIns="200096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dirty="0">
                  <a:solidFill>
                    <a:schemeClr val="accent5">
                      <a:lumMod val="10000"/>
                    </a:schemeClr>
                  </a:solidFill>
                </a:rPr>
                <a:t>Liberty Healthcare Corporation</a:t>
              </a: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dirty="0">
                  <a:solidFill>
                    <a:schemeClr val="accent5">
                      <a:lumMod val="10000"/>
                    </a:schemeClr>
                  </a:solidFill>
                  <a:latin typeface="Arial Nova" panose="020B0504020202020204" pitchFamily="34" charset="0"/>
                </a:rPr>
                <a:t>Behavioral Health Justice Involved</a:t>
              </a: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>
                  <a:solidFill>
                    <a:schemeClr val="accent5">
                      <a:lumMod val="10000"/>
                    </a:schemeClr>
                  </a:solidFill>
                  <a:latin typeface="Arial Nova" panose="020B0504020202020204" pitchFamily="34" charset="0"/>
                </a:rPr>
                <a:t>Intellectual/Developmental Disabilit</a:t>
              </a:r>
              <a:r>
                <a:rPr lang="en-US" sz="4800" b="1" dirty="0">
                  <a:solidFill>
                    <a:schemeClr val="accent5">
                      <a:lumMod val="10000"/>
                    </a:schemeClr>
                  </a:solidFill>
                  <a:latin typeface="Arial Nova" panose="020B0504020202020204" pitchFamily="34" charset="0"/>
                </a:rPr>
                <a:t>y</a:t>
              </a: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>
                  <a:solidFill>
                    <a:schemeClr val="accent5">
                      <a:lumMod val="10000"/>
                    </a:schemeClr>
                  </a:solidFill>
                  <a:latin typeface="Arial Nova" panose="020B0504020202020204" pitchFamily="34" charset="0"/>
                </a:rPr>
                <a:t>Aging &amp; Disability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5C00F54-3E1E-717C-43E2-45AAC9881276}"/>
                </a:ext>
              </a:extLst>
            </p:cNvPr>
            <p:cNvSpPr/>
            <p:nvPr/>
          </p:nvSpPr>
          <p:spPr>
            <a:xfrm>
              <a:off x="9899374" y="2327425"/>
              <a:ext cx="13636487" cy="1377344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96" tIns="200096" rIns="200096" bIns="200096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b="1" dirty="0">
                  <a:solidFill>
                    <a:schemeClr val="accent5">
                      <a:lumMod val="10000"/>
                    </a:schemeClr>
                  </a:solidFill>
                </a:rPr>
                <a:t>         </a:t>
              </a:r>
              <a:r>
                <a:rPr lang="en-US" sz="5400" b="1" dirty="0">
                  <a:solidFill>
                    <a:schemeClr val="accent5">
                      <a:lumMod val="10000"/>
                    </a:schemeClr>
                  </a:solidFill>
                  <a:latin typeface="Arial Black" panose="020B0A04020102020204" pitchFamily="34" charset="0"/>
                </a:rPr>
                <a:t>The Freedom to Succee</a:t>
              </a:r>
              <a:r>
                <a:rPr lang="en-US" sz="5400" b="1" dirty="0">
                  <a:solidFill>
                    <a:schemeClr val="accent5">
                      <a:lumMod val="10000"/>
                    </a:schemeClr>
                  </a:solidFill>
                </a:rPr>
                <a:t>d</a:t>
              </a: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400" b="1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400" b="1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9D8BBBD8-B61D-D2BA-7A0C-40C38086D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6795" y="1535981"/>
            <a:ext cx="7460105" cy="4596341"/>
          </a:xfrm>
          <a:prstGeom prst="rect">
            <a:avLst/>
          </a:prstGeom>
        </p:spPr>
      </p:pic>
      <p:pic>
        <p:nvPicPr>
          <p:cNvPr id="12" name="Picture 11" descr="A picture containing lamp, drawing, building&#10;&#10;Description automatically generated">
            <a:extLst>
              <a:ext uri="{FF2B5EF4-FFF2-40B4-BE49-F238E27FC236}">
                <a16:creationId xmlns:a16="http://schemas.microsoft.com/office/drawing/2014/main" id="{D454B98C-72EC-134E-181F-6F71AE97B7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095" y="10146799"/>
            <a:ext cx="1830018" cy="1830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EF6A3-755F-D47F-0B96-AAA0707118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7812" y="10152947"/>
            <a:ext cx="1941285" cy="194128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FE4CD77-1423-5948-5E7A-BA7E2C1F3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9948" y="10124312"/>
            <a:ext cx="1998554" cy="1998554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D80447DD-E628-DC8E-C36B-C11D91798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301" y="10461643"/>
            <a:ext cx="1474613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3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1764-2DF5-6222-DDC6-18285396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History and Context – the “Competency Services Crisis”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4B3B2E2-5A15-19E9-0DEF-F48EA84704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7737725"/>
              </p:ext>
            </p:extLst>
          </p:nvPr>
        </p:nvGraphicFramePr>
        <p:xfrm>
          <a:off x="1162050" y="4054475"/>
          <a:ext cx="10847388" cy="726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70A91-FB61-6D83-79F0-F4F32B05C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Liberty pioneers “ROC” model from 1997 to 2003</a:t>
            </a:r>
          </a:p>
          <a:p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</a:rPr>
              <a:t>2010 – Liberty brings ROC model to California DSH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A0976-BC73-0EBF-44AD-54D653F2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95795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7AD232-6099-FCAB-5D1A-4DD381BEB5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2022 Liberty Healthcare Corporation and All Liberty Affiliated Companies. All Rights Reserved. Proprietary and Confidential. Do Not Reproduce Without Permission.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9FE8CC-3875-EB1A-A1A7-D32DA336E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78113"/>
              </p:ext>
            </p:extLst>
          </p:nvPr>
        </p:nvGraphicFramePr>
        <p:xfrm>
          <a:off x="2670282" y="1056641"/>
          <a:ext cx="19900682" cy="1140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025F01-A4A3-F06F-A3F8-3718FB11EC05}"/>
              </a:ext>
            </a:extLst>
          </p:cNvPr>
          <p:cNvSpPr txBox="1"/>
          <p:nvPr/>
        </p:nvSpPr>
        <p:spPr>
          <a:xfrm>
            <a:off x="21004213" y="11401427"/>
            <a:ext cx="2116456" cy="61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defTabSz="914400" hangingPunct="0"/>
            <a:r>
              <a:rPr lang="en-US" sz="2800" dirty="0">
                <a:solidFill>
                  <a:srgbClr val="000000"/>
                </a:solidFill>
                <a:sym typeface="Arial"/>
              </a:rPr>
              <a:t>prorated</a:t>
            </a:r>
          </a:p>
        </p:txBody>
      </p:sp>
    </p:spTree>
    <p:extLst>
      <p:ext uri="{BB962C8B-B14F-4D97-AF65-F5344CB8AC3E}">
        <p14:creationId xmlns:p14="http://schemas.microsoft.com/office/powerpoint/2010/main" val="93632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E165F-D771-9B90-D3F6-67213642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36" y="1404317"/>
            <a:ext cx="22062104" cy="2753614"/>
          </a:xfrm>
        </p:spPr>
        <p:txBody>
          <a:bodyPr anchor="b">
            <a:normAutofit/>
          </a:bodyPr>
          <a:lstStyle/>
          <a:p>
            <a:r>
              <a:rPr lang="en-US" dirty="0"/>
              <a:t>Liberty’s History on Restoration of Competency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D60F7-1B6D-5A91-5B6C-2E66CF7E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536" y="12436481"/>
            <a:ext cx="13836221" cy="730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DB8DF68D-5438-CA8B-7C25-D53DB5C52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379868"/>
              </p:ext>
            </p:extLst>
          </p:nvPr>
        </p:nvGraphicFramePr>
        <p:xfrm>
          <a:off x="1162545" y="4876800"/>
          <a:ext cx="22062102" cy="684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06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0CF1-8C85-B005-B6E7-09C3F4B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36" y="1404317"/>
            <a:ext cx="22062104" cy="2753614"/>
          </a:xfrm>
        </p:spPr>
        <p:txBody>
          <a:bodyPr anchor="b">
            <a:normAutofit/>
          </a:bodyPr>
          <a:lstStyle/>
          <a:p>
            <a:r>
              <a:rPr lang="en-US" dirty="0"/>
              <a:t>Lawsuits	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27672-0272-C0B6-66E1-A4DB7752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971" y="12436483"/>
            <a:ext cx="13834420" cy="73025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© 2023 Liberty Healthcare Corporation and All Liberty Affiliated Companies. All Rights Reserved. Proprietary and Confidential. Do Not Reproduce Without Permission.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27B0F62-451A-B6CD-A623-40D05B93F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132878"/>
              </p:ext>
            </p:extLst>
          </p:nvPr>
        </p:nvGraphicFramePr>
        <p:xfrm>
          <a:off x="1162545" y="4876800"/>
          <a:ext cx="22062102" cy="684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08039"/>
      </p:ext>
    </p:extLst>
  </p:cSld>
  <p:clrMapOvr>
    <a:masterClrMapping/>
  </p:clrMapOvr>
</p:sld>
</file>

<file path=ppt/theme/theme1.xml><?xml version="1.0" encoding="utf-8"?>
<a:theme xmlns:a="http://schemas.openxmlformats.org/drawingml/2006/main" name="Liberty-2024_01">
  <a:themeElements>
    <a:clrScheme name="Liberty">
      <a:dk1>
        <a:srgbClr val="404040"/>
      </a:dk1>
      <a:lt1>
        <a:srgbClr val="FFFFFF"/>
      </a:lt1>
      <a:dk2>
        <a:srgbClr val="404040"/>
      </a:dk2>
      <a:lt2>
        <a:srgbClr val="FFFFFF"/>
      </a:lt2>
      <a:accent1>
        <a:srgbClr val="093665"/>
      </a:accent1>
      <a:accent2>
        <a:srgbClr val="CFD9E3"/>
      </a:accent2>
      <a:accent3>
        <a:srgbClr val="FFC041"/>
      </a:accent3>
      <a:accent4>
        <a:srgbClr val="808080"/>
      </a:accent4>
      <a:accent5>
        <a:srgbClr val="CCCCCC"/>
      </a:accent5>
      <a:accent6>
        <a:srgbClr val="F5D385"/>
      </a:accent6>
      <a:hlink>
        <a:srgbClr val="204496"/>
      </a:hlink>
      <a:folHlink>
        <a:srgbClr val="CFD9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CCHC_Innovations in Jail-Based Competency Restoration_LHC Oct 2023" id="{9FEAD74B-051B-1746-B529-AAF8008CFF12}" vid="{9543CC64-4CA2-5A44-AFE7-29327DCE04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6A235F7E613448B1338D7CB23A7C4" ma:contentTypeVersion="12" ma:contentTypeDescription="Create a new document." ma:contentTypeScope="" ma:versionID="6659adeb8b9d22f4818d81e111888325">
  <xsd:schema xmlns:xsd="http://www.w3.org/2001/XMLSchema" xmlns:xs="http://www.w3.org/2001/XMLSchema" xmlns:p="http://schemas.microsoft.com/office/2006/metadata/properties" xmlns:ns2="724ea723-958f-4c66-a174-55f7a5579ada" xmlns:ns3="91f42103-d203-41f1-bc39-ed8655e34900" targetNamespace="http://schemas.microsoft.com/office/2006/metadata/properties" ma:root="true" ma:fieldsID="c2ac99edf0640eabc3bfaa849b365e67" ns2:_="" ns3:_="">
    <xsd:import namespace="724ea723-958f-4c66-a174-55f7a5579ada"/>
    <xsd:import namespace="91f42103-d203-41f1-bc39-ed8655e34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ea723-958f-4c66-a174-55f7a5579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42103-d203-41f1-bc39-ed8655e34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C9DD7F-6C0B-45F5-B1DC-C5D0A102EA57}">
  <ds:schemaRefs>
    <ds:schemaRef ds:uri="http://schemas.microsoft.com/office/2006/metadata/properties"/>
    <ds:schemaRef ds:uri="http://purl.org/dc/terms/"/>
    <ds:schemaRef ds:uri="91f42103-d203-41f1-bc39-ed8655e34900"/>
    <ds:schemaRef ds:uri="http://purl.org/dc/elements/1.1/"/>
    <ds:schemaRef ds:uri="724ea723-958f-4c66-a174-55f7a5579ada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28F5665-7E8F-4FB9-B6A4-8BDA181838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B804F-B75E-4F1F-9966-238C56E46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ea723-958f-4c66-a174-55f7a5579ada"/>
    <ds:schemaRef ds:uri="91f42103-d203-41f1-bc39-ed8655e34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12313</TotalTime>
  <Words>2550</Words>
  <Application>Microsoft Macintosh PowerPoint</Application>
  <PresentationFormat>Custom</PresentationFormat>
  <Paragraphs>531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Arial Black</vt:lpstr>
      <vt:lpstr>Arial Narrow</vt:lpstr>
      <vt:lpstr>Arial Nova</vt:lpstr>
      <vt:lpstr>System Font Regular</vt:lpstr>
      <vt:lpstr>Wingdings</vt:lpstr>
      <vt:lpstr>Liberty-2024_01</vt:lpstr>
      <vt:lpstr>Innovations in Jail-Based Competency Restoration</vt:lpstr>
      <vt:lpstr>Disclosure &amp; Disclaimer Statement</vt:lpstr>
      <vt:lpstr>Learning Objectives</vt:lpstr>
      <vt:lpstr>Let’s Connect</vt:lpstr>
      <vt:lpstr> 36+ Years  1300+ Employees</vt:lpstr>
      <vt:lpstr>History and Context – the “Competency Services Crisis”</vt:lpstr>
      <vt:lpstr>PowerPoint Presentation</vt:lpstr>
      <vt:lpstr>Liberty’s History on Restoration of Competency</vt:lpstr>
      <vt:lpstr>Lawsuits  </vt:lpstr>
      <vt:lpstr>Continuum of Competency Interventions</vt:lpstr>
      <vt:lpstr>Early Access &amp; Stabilization Services (EASS)</vt:lpstr>
      <vt:lpstr>Locations</vt:lpstr>
      <vt:lpstr>Operating Hours</vt:lpstr>
      <vt:lpstr>Staffing</vt:lpstr>
      <vt:lpstr>EASS Treatment Services</vt:lpstr>
      <vt:lpstr>Services and Timeline</vt:lpstr>
      <vt:lpstr>Treatment Team Meeting &amp; Case Conference</vt:lpstr>
      <vt:lpstr>Outcomes: Enrollment</vt:lpstr>
      <vt:lpstr>Outcomes: Enrollment Details</vt:lpstr>
      <vt:lpstr>Outcomes: Un-Enrollment</vt:lpstr>
      <vt:lpstr>Outcomes: Un-Enrollment Details</vt:lpstr>
      <vt:lpstr>Outcomes: Un-Enrollment Pathways</vt:lpstr>
      <vt:lpstr>Outcomes: EASS SharePoint Waitlist as of </vt:lpstr>
      <vt:lpstr>Concerns/Issues</vt:lpstr>
      <vt:lpstr>Concerns/Issues</vt:lpstr>
      <vt:lpstr>Conclusions</vt:lpstr>
      <vt:lpstr>References</vt:lpstr>
      <vt:lpstr>Q&amp;A?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Ulloa</dc:creator>
  <cp:lastModifiedBy>Tess Ulloa</cp:lastModifiedBy>
  <cp:revision>43</cp:revision>
  <dcterms:created xsi:type="dcterms:W3CDTF">2022-02-18T18:15:47Z</dcterms:created>
  <dcterms:modified xsi:type="dcterms:W3CDTF">2023-10-13T15:42:41Z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0x010100CD66A235F7E613448B1338D7CB23A7C4</vt:lpwstr>
  </property>
</Properties>
</file>